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330" r:id="rId2"/>
    <p:sldId id="370" r:id="rId3"/>
    <p:sldId id="371" r:id="rId4"/>
    <p:sldId id="374" r:id="rId5"/>
    <p:sldId id="375" r:id="rId6"/>
    <p:sldId id="376" r:id="rId7"/>
    <p:sldId id="378" r:id="rId8"/>
    <p:sldId id="379" r:id="rId9"/>
    <p:sldId id="382" r:id="rId10"/>
    <p:sldId id="383" r:id="rId11"/>
    <p:sldId id="384" r:id="rId12"/>
    <p:sldId id="385" r:id="rId13"/>
    <p:sldId id="387" r:id="rId14"/>
    <p:sldId id="399" r:id="rId15"/>
    <p:sldId id="401" r:id="rId16"/>
    <p:sldId id="390" r:id="rId17"/>
    <p:sldId id="391" r:id="rId18"/>
    <p:sldId id="392" r:id="rId19"/>
    <p:sldId id="393" r:id="rId20"/>
    <p:sldId id="400" r:id="rId21"/>
    <p:sldId id="356" r:id="rId22"/>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7A7A"/>
    <a:srgbClr val="2E75B6"/>
    <a:srgbClr val="70AD47"/>
    <a:srgbClr val="848484"/>
    <a:srgbClr val="4472C4"/>
    <a:srgbClr val="808080"/>
    <a:srgbClr val="FFC000"/>
    <a:srgbClr val="606060"/>
    <a:srgbClr val="BF9000"/>
    <a:srgbClr val="8F8F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406" autoAdjust="0"/>
    <p:restoredTop sz="77887" autoAdjust="0"/>
  </p:normalViewPr>
  <p:slideViewPr>
    <p:cSldViewPr snapToGrid="0" snapToObjects="1">
      <p:cViewPr varScale="1">
        <p:scale>
          <a:sx n="90" d="100"/>
          <a:sy n="90" d="100"/>
        </p:scale>
        <p:origin x="830"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jpg>
</file>

<file path=ppt/media/image13.jpeg>
</file>

<file path=ppt/media/image14.jpe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FA1E23-770D-445E-87B9-97E4D89B9AB6}" type="datetimeFigureOut">
              <a:rPr lang="en-US" smtClean="0"/>
              <a:t>10/2/2018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311802-0732-4CE8-9F72-4698BF3C5AA9}" type="slidenum">
              <a:rPr lang="en-US" smtClean="0"/>
              <a:t>‹#›</a:t>
            </a:fld>
            <a:endParaRPr lang="en-US"/>
          </a:p>
        </p:txBody>
      </p:sp>
    </p:spTree>
    <p:extLst>
      <p:ext uri="{BB962C8B-B14F-4D97-AF65-F5344CB8AC3E}">
        <p14:creationId xmlns:p14="http://schemas.microsoft.com/office/powerpoint/2010/main" val="206979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As humans, we make decisions most of our waking hours. However, our decisions can be significantly affected as a result of some of the cognitive biases and heuristics that we have. In this presentation, we will briefly introduce some of the existing decision theory frameworks and their shortcomings. We will then introduce and discuss a number of well-known heuristic biases. Understanding these vulnerabilities will help us better appreciate the role of data-driven approaches for making critical decisions in business. </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a:t>
            </a:fld>
            <a:endParaRPr lang="en-US" dirty="0"/>
          </a:p>
        </p:txBody>
      </p:sp>
    </p:spTree>
    <p:extLst>
      <p:ext uri="{BB962C8B-B14F-4D97-AF65-F5344CB8AC3E}">
        <p14:creationId xmlns:p14="http://schemas.microsoft.com/office/powerpoint/2010/main" val="203274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smtClean="0">
                <a:ea typeface="ＭＳ Ｐゴシック" panose="020B0600070205080204" pitchFamily="34" charset="-128"/>
              </a:rPr>
              <a:t>Let's starts with the availability bias. The availability bias forces us to base our decisions on information that is easily available in our memories rather than looking for and collecting information and data that is relevant to the problem. Let's describe this using an example.  Consider these pairs of causes of death: Lung Cancer vs Motor Vehicle Accidents or Emphysema vs Homicide or TB vs Fire and Flames. Now take a piece of paper and write down the relative percentage of the people who you think have died in the US due to each of these causes when they are compared in pairs. For example, you may say the relative percentage of people died due to cancel compared to accidents is 40% to 60% etc.  We will discuss the results shortly.</a:t>
            </a: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10</a:t>
            </a:fld>
            <a:endParaRPr lang="en-US" altLang="en-US" sz="1200" dirty="0"/>
          </a:p>
        </p:txBody>
      </p:sp>
    </p:spTree>
    <p:extLst>
      <p:ext uri="{BB962C8B-B14F-4D97-AF65-F5344CB8AC3E}">
        <p14:creationId xmlns:p14="http://schemas.microsoft.com/office/powerpoint/2010/main" val="14754759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Now let's compare the results with the facts. According to the Table, lung cancer kills 140,000 people per year in the US compared to only 46,000 people that die in car accidents. However, the average relative percentage of deaths due to accidents was indicated as 57% among survey participants. </a:t>
            </a:r>
          </a:p>
          <a:p>
            <a:r>
              <a:rPr lang="en-US" sz="1200" kern="1200" dirty="0" smtClean="0">
                <a:solidFill>
                  <a:schemeClr val="tx1"/>
                </a:solidFill>
                <a:effectLst/>
                <a:latin typeface="+mn-lt"/>
                <a:ea typeface="+mn-ea"/>
                <a:cs typeface="+mn-cs"/>
              </a:rPr>
              <a:t>So why this has happened? In other words, why people were under the impression that accidents cause more deaths compared to lung cancer where in reality the number of deaths caused due to lung cancer was almost three times?  </a:t>
            </a:r>
          </a:p>
          <a:p>
            <a:r>
              <a:rPr lang="en-US" sz="1200" kern="1200" dirty="0" smtClean="0">
                <a:solidFill>
                  <a:schemeClr val="tx1"/>
                </a:solidFill>
                <a:effectLst/>
                <a:latin typeface="+mn-lt"/>
                <a:ea typeface="+mn-ea"/>
                <a:cs typeface="+mn-cs"/>
              </a:rPr>
              <a:t>Well, this is because accidents are much more frequently reported and therefore the information was fresh and easily available in the memory of the survey participants. For example, according to the table, there were only three newspaper reports of lung cancer cases compared to 127 cases of accidents in the year when the survey was conducted. Similar trends were observed when comparing Emphysema vs Homicide or TB vs Fire. These examples illustrate the effect of availability bias where we rely more on information that is fresh and easily available in our memories.</a:t>
            </a:r>
            <a:endParaRPr lang="en-US" sz="1200" kern="1200" dirty="0">
              <a:solidFill>
                <a:schemeClr val="tx1"/>
              </a:solidFill>
              <a:effectLst/>
              <a:latin typeface="+mn-lt"/>
              <a:ea typeface="+mn-ea"/>
              <a:cs typeface="+mn-cs"/>
            </a:endParaRP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11</a:t>
            </a:fld>
            <a:endParaRPr lang="en-US" altLang="en-US" sz="1200" dirty="0"/>
          </a:p>
        </p:txBody>
      </p:sp>
    </p:spTree>
    <p:extLst>
      <p:ext uri="{BB962C8B-B14F-4D97-AF65-F5344CB8AC3E}">
        <p14:creationId xmlns:p14="http://schemas.microsoft.com/office/powerpoint/2010/main" val="3748608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Here are two more examples: a doctor who has just diagnosed two patients with bacterial meningitis is likely to see it in the next patient, even though they only have the flu, which it resembles. The same is true of shark attacks, which people think are relatively frequent because of media reports while they are extremely unlikely in reality. </a:t>
            </a:r>
          </a:p>
          <a:p>
            <a:r>
              <a:rPr lang="en-US"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12</a:t>
            </a:fld>
            <a:endParaRPr lang="en-US" altLang="en-US" sz="1200" dirty="0"/>
          </a:p>
        </p:txBody>
      </p:sp>
    </p:spTree>
    <p:extLst>
      <p:ext uri="{BB962C8B-B14F-4D97-AF65-F5344CB8AC3E}">
        <p14:creationId xmlns:p14="http://schemas.microsoft.com/office/powerpoint/2010/main" val="2423444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Anchoring and adjustment is another type of cognitive bias. Anchoring and adjustment bias deals with how people estimate a quantity. </a:t>
            </a:r>
          </a:p>
          <a:p>
            <a:r>
              <a:rPr lang="en-US" sz="1200" kern="1200" dirty="0" smtClean="0">
                <a:solidFill>
                  <a:schemeClr val="tx1"/>
                </a:solidFill>
                <a:effectLst/>
                <a:latin typeface="+mn-lt"/>
                <a:ea typeface="+mn-ea"/>
                <a:cs typeface="+mn-cs"/>
              </a:rPr>
              <a:t>In most cases, people estimate various quantities using an initial starting point, and then they try to adjust that value. The initial starting point can be found based on how the problem is presented to them or by using some partial information about the problem. The problem is that the adjustments are in most cases insufficient and the final estimates are not far from the initial points. Therefore, it is said that people are anchored to the initial point, hence the name of the bias.</a:t>
            </a:r>
          </a:p>
          <a:p>
            <a:r>
              <a:rPr lang="en-US"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13</a:t>
            </a:fld>
            <a:endParaRPr lang="en-US" altLang="en-US" sz="1200" dirty="0"/>
          </a:p>
        </p:txBody>
      </p:sp>
    </p:spTree>
    <p:extLst>
      <p:ext uri="{BB962C8B-B14F-4D97-AF65-F5344CB8AC3E}">
        <p14:creationId xmlns:p14="http://schemas.microsoft.com/office/powerpoint/2010/main" val="2303161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smtClean="0">
                <a:ea typeface="ＭＳ Ｐゴシック" panose="020B0600070205080204" pitchFamily="34" charset="-128"/>
              </a:rPr>
              <a:t>Here is an example of the anchoring and adjustment bias in action. Two groups of people have been asked to estimate the value of 8! which is equal to one multiplied by two multiplied by three, all the way to eight. The problem, however, was presented to the two groups in different orders. The first group was asked to estimate the value of one multiplied by two multiplied by three, all the way to eight while the order was reversed for the second group. The average estimate for the first group was 512 while the average answer for the second group was 2250, significantly larger than the first group average. So why this has happened? Well, the first group started by multiplying small numbers: one multiplied by two is two, multiplied by three is six, multiplied by four is 24, and then they see few larger number at the end. The second group started with eight multiplied by seven which is 56 which was a much larger starting point, and therefore they come up with a much higher estimate. </a:t>
            </a: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14</a:t>
            </a:fld>
            <a:endParaRPr lang="en-US" altLang="en-US" sz="1200" dirty="0"/>
          </a:p>
        </p:txBody>
      </p:sp>
    </p:spTree>
    <p:extLst>
      <p:ext uri="{BB962C8B-B14F-4D97-AF65-F5344CB8AC3E}">
        <p14:creationId xmlns:p14="http://schemas.microsoft.com/office/powerpoint/2010/main" val="23821884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en-US" altLang="en-US" dirty="0" smtClean="0">
                <a:ea typeface="ＭＳ Ｐゴシック" panose="020B0600070205080204" pitchFamily="34" charset="-128"/>
              </a:rPr>
              <a:t>Anchoring and adjustment bias is widely practiced in marketing where marketers try to anchor customers by initially presenting them a high-price so that they would feel comfortable to pay the asking prices. How many times have you been tempted to buy an overpriced item just because the price is shown to be reduced from a much higher price? </a:t>
            </a:r>
          </a:p>
          <a:p>
            <a:pPr eaLnBrk="1" hangingPunct="1">
              <a:spcBef>
                <a:spcPct val="0"/>
              </a:spcBef>
            </a:pPr>
            <a:endParaRPr lang="en-US" altLang="en-US" dirty="0" smtClean="0">
              <a:ea typeface="ＭＳ Ｐゴシック" panose="020B0600070205080204" pitchFamily="34" charset="-128"/>
            </a:endParaRPr>
          </a:p>
          <a:p>
            <a:pPr eaLnBrk="1" hangingPunct="1">
              <a:spcBef>
                <a:spcPct val="0"/>
              </a:spcBef>
            </a:pPr>
            <a:r>
              <a:rPr lang="en-US" altLang="en-US" dirty="0" smtClean="0">
                <a:ea typeface="ＭＳ Ｐゴシック" panose="020B0600070205080204" pitchFamily="34" charset="-128"/>
              </a:rPr>
              <a:t>https://flic.kr/p/cDqBb5</a:t>
            </a: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15</a:t>
            </a:fld>
            <a:endParaRPr lang="en-US" altLang="en-US" sz="1200" dirty="0"/>
          </a:p>
        </p:txBody>
      </p:sp>
    </p:spTree>
    <p:extLst>
      <p:ext uri="{BB962C8B-B14F-4D97-AF65-F5344CB8AC3E}">
        <p14:creationId xmlns:p14="http://schemas.microsoft.com/office/powerpoint/2010/main" val="3605784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smtClean="0">
                <a:ea typeface="ＭＳ Ｐゴシック" panose="020B0600070205080204" pitchFamily="34" charset="-128"/>
              </a:rPr>
              <a:t>Let's move on to the representativeness bias now. This is the bias which pushes us to make decisions based on our mental prototypes and ignore other pieces of information that might be relevant.  Consider the following example. Survey participants were told that there are 100 people in a group, 70 </a:t>
            </a:r>
            <a:r>
              <a:rPr lang="en-US" altLang="en-US" dirty="0" err="1" smtClean="0">
                <a:ea typeface="ＭＳ Ｐゴシック" panose="020B0600070205080204" pitchFamily="34" charset="-128"/>
              </a:rPr>
              <a:t>lawers</a:t>
            </a:r>
            <a:r>
              <a:rPr lang="en-US" altLang="en-US" dirty="0" smtClean="0">
                <a:ea typeface="ＭＳ Ｐゴシック" panose="020B0600070205080204" pitchFamily="34" charset="-128"/>
              </a:rPr>
              <a:t>, and 30 engineers. Tom is a member of this group and is described as a 30 years old man and no children. A person with high ability and high motivation who is well-liked by his colleagues. Participants were then asked if Tom was an engineer or a lawyer. Most people said that Tom is equally likely to be an engineer or a lawyer based on the given information. </a:t>
            </a:r>
            <a:r>
              <a:rPr lang="en-US" altLang="en-US" dirty="0" err="1" smtClean="0">
                <a:ea typeface="ＭＳ Ｐゴシック" panose="020B0600070205080204" pitchFamily="34" charset="-128"/>
              </a:rPr>
              <a:t>IIn</a:t>
            </a:r>
            <a:r>
              <a:rPr lang="en-US" altLang="en-US" dirty="0" smtClean="0">
                <a:ea typeface="ＭＳ Ｐゴシック" panose="020B0600070205080204" pitchFamily="34" charset="-128"/>
              </a:rPr>
              <a:t> other words, they only focused on matching Tom with their own mental picture of a lawyer or an engineer, and since the description did not reveal much information in that regards they said Tom was equally likely to be an engineer or a lawyer. They have completely forgotten that even if Tom was randomly selected from this group with no distinctive description, there was still a 70% chance that he was a lawyer considering the composition of the group. Instead, people were only focused on matching Tom to their mental prototypes of an engineer or a lawyer and ignored this information completely.</a:t>
            </a: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16</a:t>
            </a:fld>
            <a:endParaRPr lang="en-US" altLang="en-US" sz="1200" dirty="0"/>
          </a:p>
        </p:txBody>
      </p:sp>
    </p:spTree>
    <p:extLst>
      <p:ext uri="{BB962C8B-B14F-4D97-AF65-F5344CB8AC3E}">
        <p14:creationId xmlns:p14="http://schemas.microsoft.com/office/powerpoint/2010/main" val="39411580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en-US" dirty="0" smtClean="0"/>
              <a:t>Pause</a:t>
            </a:r>
            <a:r>
              <a:rPr lang="en-US" baseline="0" dirty="0" smtClean="0"/>
              <a:t> for 10 seconds</a:t>
            </a:r>
            <a:endParaRPr lang="en-US" dirty="0" smtClean="0"/>
          </a:p>
          <a:p>
            <a:pPr eaLnBrk="1" hangingPunct="1">
              <a:spcBef>
                <a:spcPct val="0"/>
              </a:spcBef>
            </a:pPr>
            <a:endParaRPr lang="en-US" altLang="en-US" dirty="0" smtClean="0">
              <a:ea typeface="ＭＳ Ｐゴシック" panose="020B0600070205080204" pitchFamily="34" charset="-128"/>
            </a:endParaRP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17</a:t>
            </a:fld>
            <a:endParaRPr lang="en-US" altLang="en-US" sz="1200" dirty="0"/>
          </a:p>
        </p:txBody>
      </p:sp>
    </p:spTree>
    <p:extLst>
      <p:ext uri="{BB962C8B-B14F-4D97-AF65-F5344CB8AC3E}">
        <p14:creationId xmlns:p14="http://schemas.microsoft.com/office/powerpoint/2010/main" val="26293481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smtClean="0">
                <a:ea typeface="ＭＳ Ｐゴシック" panose="020B0600070205080204" pitchFamily="34" charset="-128"/>
              </a:rPr>
              <a:t>Next is the confirmation bias which inclines us to look for confirming evidence of an initial hypothesis, rather than falsifying evidence that would disprove it. An example of the confirmation bias is the decision-making process of an investor who is lean towards buying the stocks of a given company. In this case, he may only focus on positive points about the company which supports his intention for buying the stock and ignores warning signs.</a:t>
            </a: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18</a:t>
            </a:fld>
            <a:endParaRPr lang="en-US" altLang="en-US" sz="1200" dirty="0"/>
          </a:p>
        </p:txBody>
      </p:sp>
    </p:spTree>
    <p:extLst>
      <p:ext uri="{BB962C8B-B14F-4D97-AF65-F5344CB8AC3E}">
        <p14:creationId xmlns:p14="http://schemas.microsoft.com/office/powerpoint/2010/main" val="39136875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smtClean="0">
              <a:ea typeface="ＭＳ Ｐゴシック" panose="020B0600070205080204" pitchFamily="34" charset="-128"/>
            </a:endParaRP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19</a:t>
            </a:fld>
            <a:endParaRPr lang="en-US" altLang="en-US" sz="1200" dirty="0"/>
          </a:p>
        </p:txBody>
      </p:sp>
    </p:spTree>
    <p:extLst>
      <p:ext uri="{BB962C8B-B14F-4D97-AF65-F5344CB8AC3E}">
        <p14:creationId xmlns:p14="http://schemas.microsoft.com/office/powerpoint/2010/main" val="3505526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a:t>
            </a:r>
            <a:r>
              <a:rPr lang="en-US" baseline="0" dirty="0" smtClean="0"/>
              <a:t> for 10 seconds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2</a:t>
            </a:fld>
            <a:endParaRPr lang="en-US"/>
          </a:p>
        </p:txBody>
      </p:sp>
    </p:spTree>
    <p:extLst>
      <p:ext uri="{BB962C8B-B14F-4D97-AF65-F5344CB8AC3E}">
        <p14:creationId xmlns:p14="http://schemas.microsoft.com/office/powerpoint/2010/main" val="20482166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Pause</a:t>
            </a:r>
            <a:r>
              <a:rPr lang="en-US" baseline="0" dirty="0" smtClean="0"/>
              <a:t> for 12 seconds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20</a:t>
            </a:fld>
            <a:endParaRPr lang="en-US"/>
          </a:p>
        </p:txBody>
      </p:sp>
    </p:spTree>
    <p:extLst>
      <p:ext uri="{BB962C8B-B14F-4D97-AF65-F5344CB8AC3E}">
        <p14:creationId xmlns:p14="http://schemas.microsoft.com/office/powerpoint/2010/main" val="2055579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Earlier we saw that formal decision theories are insufficient to capture the complex decision-making process of human beings. Additionally, we saw that we are vulnerable to a number of systematic cognitive biases in our decision makings. Bear in mind that we only discussed a few examples of biases and the list is much more exhaustive. So what should we do t minimize the effects of these biases and vulnerabilities when making critical and strategic business decision where the consequences can be significant? Well, using data-driven methods can help us to focus on the facts instead of assumptions and provide us with a more holistic view of the problem. Numerous studies reported that the decision-making process would be significantly enhanced when relying on reliable data rather than assumptions. For example, according to Accenture  Research, high performing firms were 5 times more likely to deploy data analytics solutions for their strategic decisions.</a:t>
            </a:r>
            <a:br>
              <a:rPr lang="en-US" dirty="0" smtClean="0"/>
            </a:b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21</a:t>
            </a:fld>
            <a:endParaRPr lang="en-US"/>
          </a:p>
        </p:txBody>
      </p:sp>
    </p:spTree>
    <p:extLst>
      <p:ext uri="{BB962C8B-B14F-4D97-AF65-F5344CB8AC3E}">
        <p14:creationId xmlns:p14="http://schemas.microsoft.com/office/powerpoint/2010/main" val="527359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dirty="0" smtClean="0"/>
              <a:t>Let us start by briefly reviewing some of the existing decision theories. The objective here is not to get into details of these theories as this would be beyond the scope of this course. However, we would like to overview these frameworks to illustrates their shortcomings in capturing the decision-making process by humans which are complex in general. Particularly, three decision frameworks are very briefly discussed here. This includes the Rational Choice Theory, the Utility Theory, and the Bounded Rationality Theory.</a:t>
            </a:r>
            <a:endParaRPr lang="en-US" altLang="en-US" sz="2000" dirty="0" smtClean="0">
              <a:solidFill>
                <a:schemeClr val="tx2">
                  <a:lumMod val="75000"/>
                </a:schemeClr>
              </a:solidFill>
              <a:latin typeface="Garamond" panose="02020404030301010803" pitchFamily="18" charset="0"/>
            </a:endParaRPr>
          </a:p>
          <a:p>
            <a:pPr marL="0" marR="0" lvl="2" indent="0" algn="l" defTabSz="914400" rtl="0" eaLnBrk="1" fontAlgn="auto" latinLnBrk="0" hangingPunct="1">
              <a:lnSpc>
                <a:spcPct val="100000"/>
              </a:lnSpc>
              <a:spcBef>
                <a:spcPts val="0"/>
              </a:spcBef>
              <a:spcAft>
                <a:spcPts val="0"/>
              </a:spcAft>
              <a:buClrTx/>
              <a:buSzTx/>
              <a:buFontTx/>
              <a:buNone/>
              <a:tabLst/>
              <a:defRPr/>
            </a:pPr>
            <a:endParaRPr lang="en-US" altLang="en-US" sz="2000" dirty="0" smtClean="0">
              <a:solidFill>
                <a:schemeClr val="tx2">
                  <a:lumMod val="75000"/>
                </a:schemeClr>
              </a:solidFill>
              <a:latin typeface="Garamond" panose="02020404030301010803" pitchFamily="18" charset="0"/>
            </a:endParaRP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E4311802-0732-4CE8-9F72-4698BF3C5AA9}" type="slidenum">
              <a:rPr lang="en-US" smtClean="0"/>
              <a:t>3</a:t>
            </a:fld>
            <a:endParaRPr lang="en-US"/>
          </a:p>
        </p:txBody>
      </p:sp>
    </p:spTree>
    <p:extLst>
      <p:ext uri="{BB962C8B-B14F-4D97-AF65-F5344CB8AC3E}">
        <p14:creationId xmlns:p14="http://schemas.microsoft.com/office/powerpoint/2010/main" val="3994590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with the Rational Choice Theory which was introduced in 1974 with the objective of removing psychological assumptions from the theory of decision making. Under the RCT, it is assumed that individuals are making decisions with the full knowledge of the consequence of their actions and these decisions are forward-looking.</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4</a:t>
            </a:fld>
            <a:endParaRPr lang="en-US"/>
          </a:p>
        </p:txBody>
      </p:sp>
    </p:spTree>
    <p:extLst>
      <p:ext uri="{BB962C8B-B14F-4D97-AF65-F5344CB8AC3E}">
        <p14:creationId xmlns:p14="http://schemas.microsoft.com/office/powerpoint/2010/main" val="24945085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Utility Theory is closely related to the  RCT and determines how individuals preferences are determined under the RCT. In the context of UT, all available actions can be assigned a utility based on the outcome of taking those actions. Individuals always seek to take an action that maximizes their utility. If the outcomes associated with the actions are not deterministic, then the value of the action can be determined based on the probability of the outcomes. For example, imagine a scenario where taking an action can result in two possible outcomes with the equal probability of 50% for each. If one of the outcomes is associated with utility 0 and the other outcome is associated with utility value  of100, the effective utility of the action would be 50 in this case.</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5</a:t>
            </a:fld>
            <a:endParaRPr lang="en-US"/>
          </a:p>
        </p:txBody>
      </p:sp>
    </p:spTree>
    <p:extLst>
      <p:ext uri="{BB962C8B-B14F-4D97-AF65-F5344CB8AC3E}">
        <p14:creationId xmlns:p14="http://schemas.microsoft.com/office/powerpoint/2010/main" val="1009101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Although RCT and UT can provide a theoretical framework which can be useful in some applications, in reality, the decision-making process of most individuals is very different from assumptions made by these frameworks. For example, people often make irrational decisions that are far from the core assumptions of the UT and RCT frameworks. In addition, in most cases, it is not easy to quantify the outcome of all actions or determine probabilities associated with different actions. Evidently, these considerations limit the practical applications of these theories.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6</a:t>
            </a:fld>
            <a:endParaRPr lang="en-US"/>
          </a:p>
        </p:txBody>
      </p:sp>
    </p:spTree>
    <p:extLst>
      <p:ext uri="{BB962C8B-B14F-4D97-AF65-F5344CB8AC3E}">
        <p14:creationId xmlns:p14="http://schemas.microsoft.com/office/powerpoint/2010/main" val="4063341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Bounded Rationality framework was introduced to complement some of the shortcomings of the RCT and the UT by removing some of the strict assumptions from those theories. </a:t>
            </a:r>
          </a:p>
          <a:p>
            <a:r>
              <a:rPr lang="en-US" sz="1200" kern="1200" dirty="0" smtClean="0">
                <a:solidFill>
                  <a:schemeClr val="tx1"/>
                </a:solidFill>
                <a:effectLst/>
                <a:latin typeface="+mn-lt"/>
                <a:ea typeface="+mn-ea"/>
                <a:cs typeface="+mn-cs"/>
              </a:rPr>
              <a:t>For example, in the Bounded rationality theory, it is acknowledged that people may not have accurate estimates of probabilities associated to their action or to be able to establish a utility function that is consistent across different fields. For example, in judging the decision as to whether a student should skip a university class or not, the consequences are not of the same type. In this case, if the class is skipped the student may instead go to a party while attending the class gives him the opportunity to gain knowledge. It is challenging to have a utility function that can compare these two entirely different outcomes.  </a:t>
            </a:r>
          </a:p>
          <a:p>
            <a:r>
              <a:rPr lang="en-US" sz="1200" kern="1200" dirty="0" smtClean="0">
                <a:solidFill>
                  <a:schemeClr val="tx1"/>
                </a:solidFill>
                <a:effectLst/>
                <a:latin typeface="+mn-lt"/>
                <a:ea typeface="+mn-ea"/>
                <a:cs typeface="+mn-cs"/>
              </a:rPr>
              <a:t>I general, although Bounded Rationality framework is more realistic, still it cannot capture the complex procedure involved in humans decision-making process in many cases. Moreover, it is known that humans make systematic errors that are repeated over the time and applies to many individuals. We refer to these systematic errors as cognitive biases and heuristics which are discussed next.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311802-0732-4CE8-9F72-4698BF3C5AA9}" type="slidenum">
              <a:rPr lang="en-US" smtClean="0"/>
              <a:t>7</a:t>
            </a:fld>
            <a:endParaRPr lang="en-US" dirty="0"/>
          </a:p>
        </p:txBody>
      </p:sp>
    </p:spTree>
    <p:extLst>
      <p:ext uri="{BB962C8B-B14F-4D97-AF65-F5344CB8AC3E}">
        <p14:creationId xmlns:p14="http://schemas.microsoft.com/office/powerpoint/2010/main" val="16884137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smtClean="0">
                <a:ea typeface="ＭＳ Ｐゴシック" panose="020B0600070205080204" pitchFamily="34" charset="-128"/>
              </a:rPr>
              <a:t>let's see what it means by cognitive biases. Cognitive biases are mental shortcuts that are used when we make decisions. Of course, this results in humans to be able to make decisions faster which has been essential for mankind to be able to survive by quickly responding to the dangerous and life-threatening situations. However, since most cognitive biases force us to simplify the problem and to focus only on one particular aspect of a complex problem, the decisions are normally sub-optimal.  The good news is that these cognitive biases have shown to be systematic which means that they have been reported to repeat over the time and apply to a large percentage of us. Therefore, by exploring these cognitive biases, we might be able to minimize their effect on your decision-making processes. </a:t>
            </a: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8</a:t>
            </a:fld>
            <a:endParaRPr lang="en-US" altLang="en-US" sz="1200" dirty="0"/>
          </a:p>
        </p:txBody>
      </p:sp>
    </p:spTree>
    <p:extLst>
      <p:ext uri="{BB962C8B-B14F-4D97-AF65-F5344CB8AC3E}">
        <p14:creationId xmlns:p14="http://schemas.microsoft.com/office/powerpoint/2010/main" val="3879358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smtClean="0">
                <a:ea typeface="ＭＳ Ｐゴシック" panose="020B0600070205080204" pitchFamily="34" charset="-128"/>
              </a:rPr>
              <a:t>The followings are some of the key cognitive biases that we will explore in this presentation. </a:t>
            </a: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0868228C-F720-415A-97D3-0FC5148235F0}" type="slidenum">
              <a:rPr lang="en-US" altLang="en-US" sz="1200"/>
              <a:pPr eaLnBrk="1" hangingPunct="1"/>
              <a:t>9</a:t>
            </a:fld>
            <a:endParaRPr lang="en-US" altLang="en-US" sz="1200" dirty="0"/>
          </a:p>
        </p:txBody>
      </p:sp>
    </p:spTree>
    <p:extLst>
      <p:ext uri="{BB962C8B-B14F-4D97-AF65-F5344CB8AC3E}">
        <p14:creationId xmlns:p14="http://schemas.microsoft.com/office/powerpoint/2010/main" val="7981966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US" dirty="0"/>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28C3B8DE-DCD3-E844-A1CD-00ABD5C27D77}" type="datetimeFigureOut">
              <a:rPr lang="en-US" smtClean="0"/>
              <a:t>10/2/2018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10/2/2018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28C3B8DE-DCD3-E844-A1CD-00ABD5C27D77}" type="datetimeFigureOut">
              <a:rPr lang="en-US" smtClean="0"/>
              <a:t>10/2/2018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10/2/2018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10/2/2018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10/2/2018</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9.png"/><Relationship Id="rId5" Type="http://schemas.openxmlformats.org/officeDocument/2006/relationships/image" Target="../media/image12.jp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9.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Kcg53k7k7dI"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9.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9.png"/><Relationship Id="rId4"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9.png"/><Relationship Id="rId5" Type="http://schemas.openxmlformats.org/officeDocument/2006/relationships/hyperlink" Target="https://en.wikipedia.org/wiki/List_of_cognitive_biases" TargetMode="Externa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18070" y="1317626"/>
            <a:ext cx="7772400" cy="1824585"/>
          </a:xfrm>
        </p:spPr>
        <p:txBody>
          <a:bodyPr/>
          <a:lstStyle/>
          <a:p>
            <a:r>
              <a:rPr lang="en-US" dirty="0" smtClean="0">
                <a:latin typeface="Garamond" panose="02020404030301010803" pitchFamily="18" charset="0"/>
              </a:rPr>
              <a:t>Cognitive Biases in Decision Making</a:t>
            </a:r>
            <a:endParaRPr lang="en-US"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1_3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06425" y="4805363"/>
            <a:ext cx="487363" cy="487362"/>
          </a:xfrm>
          <a:prstGeom prst="rect">
            <a:avLst/>
          </a:prstGeom>
        </p:spPr>
      </p:pic>
    </p:spTree>
    <p:extLst>
      <p:ext uri="{BB962C8B-B14F-4D97-AF65-F5344CB8AC3E}">
        <p14:creationId xmlns:p14="http://schemas.microsoft.com/office/powerpoint/2010/main" val="11079048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6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lstStyle/>
          <a:p>
            <a:r>
              <a:rPr lang="en-US" altLang="en-US" dirty="0">
                <a:latin typeface="Garamond" panose="02020404030301010803" pitchFamily="18" charset="0"/>
                <a:ea typeface="ＭＳ Ｐゴシック" panose="020B0600070205080204" pitchFamily="34" charset="-128"/>
              </a:rPr>
              <a:t>Availability </a:t>
            </a:r>
            <a:r>
              <a:rPr lang="en-US" altLang="en-US" dirty="0" smtClean="0">
                <a:latin typeface="Garamond" panose="02020404030301010803" pitchFamily="18" charset="0"/>
                <a:ea typeface="ＭＳ Ｐゴシック" panose="020B0600070205080204" pitchFamily="34" charset="-128"/>
              </a:rPr>
              <a:t>Bias</a:t>
            </a:r>
            <a:endParaRPr lang="en-US" altLang="en-US" dirty="0">
              <a:latin typeface="Garamond" panose="02020404030301010803" pitchFamily="18" charset="0"/>
              <a:ea typeface="ＭＳ Ｐゴシック" panose="020B0600070205080204" pitchFamily="34" charset="-128"/>
            </a:endParaRPr>
          </a:p>
        </p:txBody>
      </p:sp>
      <p:sp>
        <p:nvSpPr>
          <p:cNvPr id="21506" name="Content Placeholder 2"/>
          <p:cNvSpPr>
            <a:spLocks noGrp="1"/>
          </p:cNvSpPr>
          <p:nvPr>
            <p:ph idx="1"/>
          </p:nvPr>
        </p:nvSpPr>
        <p:spPr>
          <a:xfrm>
            <a:off x="1585913" y="1172190"/>
            <a:ext cx="7229473" cy="2985473"/>
          </a:xfrm>
        </p:spPr>
        <p:txBody>
          <a:bodyPr>
            <a:normAutofit fontScale="92500" lnSpcReduction="10000"/>
          </a:bodyPr>
          <a:lstStyle/>
          <a:p>
            <a:pPr>
              <a:buFont typeface="Wingdings" panose="05000000000000000000" pitchFamily="2" charset="2"/>
              <a:buChar char="§"/>
            </a:pPr>
            <a:r>
              <a:rPr lang="en-US" altLang="en-US" sz="2200" b="0" dirty="0">
                <a:latin typeface="Garamond" panose="02020404030301010803" pitchFamily="18" charset="0"/>
                <a:ea typeface="ＭＳ Ｐゴシック" panose="020B0600070205080204" pitchFamily="34" charset="-128"/>
              </a:rPr>
              <a:t>Causes us to base decisions on information that is more readily available in our memories, rather than the data we really need</a:t>
            </a:r>
            <a:r>
              <a:rPr lang="en-US" altLang="en-US" sz="2200" b="0" dirty="0" smtClean="0">
                <a:latin typeface="Garamond" panose="02020404030301010803" pitchFamily="18" charset="0"/>
                <a:ea typeface="ＭＳ Ｐゴシック" panose="020B0600070205080204" pitchFamily="34" charset="-128"/>
              </a:rPr>
              <a:t>.</a:t>
            </a:r>
            <a:br>
              <a:rPr lang="en-US" altLang="en-US" sz="2200" b="0" dirty="0" smtClean="0">
                <a:latin typeface="Garamond" panose="02020404030301010803" pitchFamily="18" charset="0"/>
                <a:ea typeface="ＭＳ Ｐゴシック" panose="020B0600070205080204" pitchFamily="34" charset="-128"/>
              </a:rPr>
            </a:br>
            <a:endParaRPr lang="en-US" altLang="en-US" sz="2200" b="0" dirty="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sz="2200" b="0" dirty="0">
                <a:latin typeface="Garamond" panose="02020404030301010803" pitchFamily="18" charset="0"/>
                <a:ea typeface="ＭＳ Ｐゴシック" panose="020B0600070205080204" pitchFamily="34" charset="-128"/>
              </a:rPr>
              <a:t>Consider these pairs of causes of death:</a:t>
            </a:r>
          </a:p>
          <a:p>
            <a:pPr lvl="1">
              <a:buFont typeface="Wingdings" panose="05000000000000000000" pitchFamily="2" charset="2"/>
              <a:buChar char="§"/>
            </a:pPr>
            <a:r>
              <a:rPr lang="en-US" altLang="en-US" sz="2200" dirty="0">
                <a:solidFill>
                  <a:srgbClr val="002060"/>
                </a:solidFill>
                <a:latin typeface="Garamond" panose="02020404030301010803" pitchFamily="18" charset="0"/>
                <a:ea typeface="ＭＳ Ｐゴシック" panose="020B0600070205080204" pitchFamily="34" charset="-128"/>
              </a:rPr>
              <a:t>Lung Cancer vs Motor Vehicle Accidents</a:t>
            </a:r>
          </a:p>
          <a:p>
            <a:pPr lvl="1">
              <a:buFont typeface="Wingdings" panose="05000000000000000000" pitchFamily="2" charset="2"/>
              <a:buChar char="§"/>
            </a:pPr>
            <a:r>
              <a:rPr lang="en-US" altLang="en-US" sz="2200" dirty="0">
                <a:solidFill>
                  <a:srgbClr val="002060"/>
                </a:solidFill>
                <a:latin typeface="Garamond" panose="02020404030301010803" pitchFamily="18" charset="0"/>
                <a:ea typeface="ＭＳ Ｐゴシック" panose="020B0600070205080204" pitchFamily="34" charset="-128"/>
              </a:rPr>
              <a:t>Emphysema vs Homicide</a:t>
            </a:r>
          </a:p>
          <a:p>
            <a:pPr lvl="1">
              <a:buFont typeface="Wingdings" panose="05000000000000000000" pitchFamily="2" charset="2"/>
              <a:buChar char="§"/>
            </a:pPr>
            <a:r>
              <a:rPr lang="en-US" altLang="en-US" sz="2200" dirty="0">
                <a:solidFill>
                  <a:srgbClr val="002060"/>
                </a:solidFill>
                <a:latin typeface="Garamond" panose="02020404030301010803" pitchFamily="18" charset="0"/>
                <a:ea typeface="ＭＳ Ｐゴシック" panose="020B0600070205080204" pitchFamily="34" charset="-128"/>
              </a:rPr>
              <a:t>Tuberculosis vs Fire and Flames</a:t>
            </a:r>
            <a:br>
              <a:rPr lang="en-US" altLang="en-US" sz="2200" dirty="0">
                <a:solidFill>
                  <a:srgbClr val="002060"/>
                </a:solidFill>
                <a:latin typeface="Garamond" panose="02020404030301010803" pitchFamily="18" charset="0"/>
                <a:ea typeface="ＭＳ Ｐゴシック" panose="020B0600070205080204" pitchFamily="34" charset="-128"/>
              </a:rPr>
            </a:br>
            <a:endParaRPr lang="en-US" altLang="en-US" sz="2200" dirty="0">
              <a:solidFill>
                <a:srgbClr val="002060"/>
              </a:solidFill>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sz="2200" b="0" dirty="0">
                <a:latin typeface="Garamond" panose="02020404030301010803" pitchFamily="18" charset="0"/>
                <a:ea typeface="ＭＳ Ｐゴシック" panose="020B0600070205080204" pitchFamily="34" charset="-128"/>
              </a:rPr>
              <a:t>From each pair, choose the one you think causes more deaths in the US each year.</a:t>
            </a:r>
            <a:endParaRPr lang="en-US" altLang="en-US" sz="2200" b="0" dirty="0" smtClean="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endParaRPr lang="en-US" altLang="en-US" sz="2200" b="0" dirty="0">
              <a:latin typeface="Garamond" panose="02020404030301010803" pitchFamily="18" charset="0"/>
              <a:ea typeface="ＭＳ Ｐゴシック" panose="020B0600070205080204" pitchFamily="34" charset="-128"/>
            </a:endParaRPr>
          </a:p>
          <a:p>
            <a:pPr marL="0" indent="0">
              <a:buNone/>
            </a:pPr>
            <a:endParaRPr lang="en-US" altLang="en-US" sz="1800" b="0" dirty="0">
              <a:solidFill>
                <a:srgbClr val="002060"/>
              </a:solidFill>
              <a:latin typeface="Garamond" panose="02020404030301010803" pitchFamily="18" charset="0"/>
              <a:ea typeface="ＭＳ Ｐゴシック" panose="020B0600070205080204" pitchFamily="34" charset="-128"/>
            </a:endParaRPr>
          </a:p>
        </p:txBody>
      </p:sp>
      <p:pic>
        <p:nvPicPr>
          <p:cNvPr id="2" name="1_3_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6563" y="4500563"/>
            <a:ext cx="487362" cy="487362"/>
          </a:xfrm>
          <a:prstGeom prst="rect">
            <a:avLst/>
          </a:prstGeom>
        </p:spPr>
      </p:pic>
    </p:spTree>
    <p:extLst>
      <p:ext uri="{BB962C8B-B14F-4D97-AF65-F5344CB8AC3E}">
        <p14:creationId xmlns:p14="http://schemas.microsoft.com/office/powerpoint/2010/main" val="11448435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370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lstStyle/>
          <a:p>
            <a:r>
              <a:rPr lang="en-US" altLang="en-US" dirty="0" smtClean="0">
                <a:latin typeface="Garamond" panose="02020404030301010803" pitchFamily="18" charset="0"/>
                <a:ea typeface="ＭＳ Ｐゴシック" panose="020B0600070205080204" pitchFamily="34" charset="-128"/>
              </a:rPr>
              <a:t>Availability Bias: </a:t>
            </a:r>
            <a:r>
              <a:rPr lang="en-US" altLang="en-US" dirty="0">
                <a:latin typeface="Garamond" panose="02020404030301010803" pitchFamily="18" charset="0"/>
                <a:ea typeface="ＭＳ Ｐゴシック" panose="020B0600070205080204" pitchFamily="34" charset="-128"/>
              </a:rPr>
              <a:t>Example</a:t>
            </a:r>
          </a:p>
        </p:txBody>
      </p:sp>
      <p:pic>
        <p:nvPicPr>
          <p:cNvPr id="3" name="Picture 2"/>
          <p:cNvPicPr>
            <a:picLocks noChangeAspect="1"/>
          </p:cNvPicPr>
          <p:nvPr/>
        </p:nvPicPr>
        <p:blipFill>
          <a:blip r:embed="rId5"/>
          <a:stretch>
            <a:fillRect/>
          </a:stretch>
        </p:blipFill>
        <p:spPr>
          <a:xfrm>
            <a:off x="1587978" y="1200151"/>
            <a:ext cx="7403622" cy="3019424"/>
          </a:xfrm>
          <a:prstGeom prst="rect">
            <a:avLst/>
          </a:prstGeom>
        </p:spPr>
      </p:pic>
      <p:pic>
        <p:nvPicPr>
          <p:cNvPr id="2" name="1_3_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22288" y="4383088"/>
            <a:ext cx="487362" cy="487362"/>
          </a:xfrm>
          <a:prstGeom prst="rect">
            <a:avLst/>
          </a:prstGeom>
        </p:spPr>
      </p:pic>
    </p:spTree>
    <p:extLst>
      <p:ext uri="{BB962C8B-B14F-4D97-AF65-F5344CB8AC3E}">
        <p14:creationId xmlns:p14="http://schemas.microsoft.com/office/powerpoint/2010/main" val="5326307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275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lstStyle/>
          <a:p>
            <a:r>
              <a:rPr lang="en-US" altLang="en-US" dirty="0">
                <a:latin typeface="Garamond" panose="02020404030301010803" pitchFamily="18" charset="0"/>
                <a:ea typeface="ＭＳ Ｐゴシック" panose="020B0600070205080204" pitchFamily="34" charset="-128"/>
              </a:rPr>
              <a:t>Availability </a:t>
            </a:r>
            <a:r>
              <a:rPr lang="en-US" altLang="en-US" dirty="0" smtClean="0">
                <a:latin typeface="Garamond" panose="02020404030301010803" pitchFamily="18" charset="0"/>
                <a:ea typeface="ＭＳ Ｐゴシック" panose="020B0600070205080204" pitchFamily="34" charset="-128"/>
              </a:rPr>
              <a:t>Bias: </a:t>
            </a:r>
            <a:r>
              <a:rPr lang="en-US" altLang="en-US" dirty="0">
                <a:latin typeface="Garamond" panose="02020404030301010803" pitchFamily="18" charset="0"/>
                <a:ea typeface="ＭＳ Ｐゴシック" panose="020B0600070205080204" pitchFamily="34" charset="-128"/>
              </a:rPr>
              <a:t>Example</a:t>
            </a:r>
          </a:p>
        </p:txBody>
      </p:sp>
      <p:sp>
        <p:nvSpPr>
          <p:cNvPr id="4" name="Content Placeholder 2"/>
          <p:cNvSpPr>
            <a:spLocks noGrp="1"/>
          </p:cNvSpPr>
          <p:nvPr>
            <p:ph idx="1"/>
          </p:nvPr>
        </p:nvSpPr>
        <p:spPr>
          <a:xfrm>
            <a:off x="1585913" y="993596"/>
            <a:ext cx="7229473" cy="3421241"/>
          </a:xfrm>
        </p:spPr>
        <p:txBody>
          <a:bodyPr>
            <a:normAutofit/>
          </a:bodyPr>
          <a:lstStyle/>
          <a:p>
            <a:pPr>
              <a:buFont typeface="Wingdings" panose="05000000000000000000" pitchFamily="2" charset="2"/>
              <a:buChar char="§"/>
            </a:pPr>
            <a:r>
              <a:rPr lang="en-US" altLang="en-US" b="0" dirty="0">
                <a:latin typeface="Garamond" panose="02020404030301010803" pitchFamily="18" charset="0"/>
                <a:ea typeface="ＭＳ Ｐゴシック" panose="020B0600070205080204" pitchFamily="34" charset="-128"/>
              </a:rPr>
              <a:t>A doctor who has just diagnosed two cases of bacterial meningitis is likely to see it in the next patient, even though they only have the flu, which it resembles</a:t>
            </a:r>
            <a:r>
              <a:rPr lang="en-US" altLang="en-US" b="0" dirty="0" smtClean="0">
                <a:latin typeface="Garamond" panose="02020404030301010803" pitchFamily="18" charset="0"/>
                <a:ea typeface="ＭＳ Ｐゴシック" panose="020B0600070205080204" pitchFamily="34" charset="-128"/>
              </a:rPr>
              <a:t>.</a:t>
            </a:r>
            <a:br>
              <a:rPr lang="en-US" altLang="en-US" b="0" dirty="0" smtClean="0">
                <a:latin typeface="Garamond" panose="02020404030301010803" pitchFamily="18" charset="0"/>
                <a:ea typeface="ＭＳ Ｐゴシック" panose="020B0600070205080204" pitchFamily="34" charset="-128"/>
              </a:rPr>
            </a:br>
            <a:endParaRPr lang="en-US" altLang="en-US" b="0" dirty="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endParaRPr lang="en-US" altLang="en-US" b="0" dirty="0" smtClean="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b="0" dirty="0" smtClean="0">
                <a:latin typeface="Garamond" panose="02020404030301010803" pitchFamily="18" charset="0"/>
                <a:ea typeface="ＭＳ Ｐゴシック" panose="020B0600070205080204" pitchFamily="34" charset="-128"/>
              </a:rPr>
              <a:t>The </a:t>
            </a:r>
            <a:r>
              <a:rPr lang="en-US" altLang="en-US" b="0" dirty="0">
                <a:latin typeface="Garamond" panose="02020404030301010803" pitchFamily="18" charset="0"/>
                <a:ea typeface="ＭＳ Ｐゴシック" panose="020B0600070205080204" pitchFamily="34" charset="-128"/>
              </a:rPr>
              <a:t>same is true of shark attacks, which people think are relatively frequent because of media reports. In fact you’re more likely to be killed by a part that’s fallen off a plane, which in itself is unbelievably unlikely (Read, 1995</a:t>
            </a:r>
            <a:r>
              <a:rPr lang="en-US" altLang="en-US" b="0" dirty="0" smtClean="0">
                <a:latin typeface="Garamond" panose="02020404030301010803" pitchFamily="18" charset="0"/>
                <a:ea typeface="ＭＳ Ｐゴシック" panose="020B0600070205080204" pitchFamily="34" charset="-128"/>
              </a:rPr>
              <a:t>).</a:t>
            </a:r>
            <a:br>
              <a:rPr lang="en-US" altLang="en-US" b="0" dirty="0" smtClean="0">
                <a:latin typeface="Garamond" panose="02020404030301010803" pitchFamily="18" charset="0"/>
                <a:ea typeface="ＭＳ Ｐゴシック" panose="020B0600070205080204" pitchFamily="34" charset="-128"/>
              </a:rPr>
            </a:br>
            <a:endParaRPr lang="en-US" altLang="en-US" b="0" dirty="0">
              <a:latin typeface="Garamond" panose="02020404030301010803" pitchFamily="18" charset="0"/>
              <a:ea typeface="ＭＳ Ｐゴシック" panose="020B0600070205080204" pitchFamily="34" charset="-128"/>
            </a:endParaRPr>
          </a:p>
          <a:p>
            <a:pPr marL="0" indent="0">
              <a:buNone/>
            </a:pPr>
            <a:endParaRPr lang="en-US" altLang="en-US" sz="1600" b="0" dirty="0">
              <a:solidFill>
                <a:srgbClr val="002060"/>
              </a:solidFill>
              <a:latin typeface="Garamond" panose="02020404030301010803" pitchFamily="18" charset="0"/>
              <a:ea typeface="ＭＳ Ｐゴシック" panose="020B0600070205080204" pitchFamily="34" charset="-128"/>
            </a:endParaRPr>
          </a:p>
        </p:txBody>
      </p:sp>
      <p:pic>
        <p:nvPicPr>
          <p:cNvPr id="2" name="1_3_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60363" y="4510088"/>
            <a:ext cx="487362" cy="487362"/>
          </a:xfrm>
          <a:prstGeom prst="rect">
            <a:avLst/>
          </a:prstGeom>
        </p:spPr>
      </p:pic>
    </p:spTree>
    <p:extLst>
      <p:ext uri="{BB962C8B-B14F-4D97-AF65-F5344CB8AC3E}">
        <p14:creationId xmlns:p14="http://schemas.microsoft.com/office/powerpoint/2010/main" val="18427595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20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lstStyle/>
          <a:p>
            <a:r>
              <a:rPr lang="en-US" altLang="en-US" dirty="0">
                <a:latin typeface="Garamond" panose="02020404030301010803" pitchFamily="18" charset="0"/>
                <a:ea typeface="ＭＳ Ｐゴシック" panose="020B0600070205080204" pitchFamily="34" charset="-128"/>
              </a:rPr>
              <a:t>Anchoring &amp; Adjustment </a:t>
            </a:r>
            <a:r>
              <a:rPr lang="en-US" altLang="en-US" dirty="0" smtClean="0">
                <a:latin typeface="Garamond" panose="02020404030301010803" pitchFamily="18" charset="0"/>
                <a:ea typeface="ＭＳ Ｐゴシック" panose="020B0600070205080204" pitchFamily="34" charset="-128"/>
              </a:rPr>
              <a:t>Bias</a:t>
            </a:r>
            <a:endParaRPr lang="en-US" altLang="en-US" dirty="0">
              <a:latin typeface="Garamond" panose="02020404030301010803" pitchFamily="18" charset="0"/>
              <a:ea typeface="ＭＳ Ｐゴシック" panose="020B0600070205080204" pitchFamily="34" charset="-128"/>
            </a:endParaRPr>
          </a:p>
        </p:txBody>
      </p:sp>
      <p:sp>
        <p:nvSpPr>
          <p:cNvPr id="5" name="Content Placeholder 2"/>
          <p:cNvSpPr>
            <a:spLocks noGrp="1"/>
          </p:cNvSpPr>
          <p:nvPr>
            <p:ph idx="1"/>
          </p:nvPr>
        </p:nvSpPr>
        <p:spPr>
          <a:xfrm>
            <a:off x="1814513" y="1002333"/>
            <a:ext cx="7058024" cy="3478227"/>
          </a:xfrm>
        </p:spPr>
        <p:txBody>
          <a:bodyPr>
            <a:normAutofit/>
          </a:bodyPr>
          <a:lstStyle/>
          <a:p>
            <a:r>
              <a:rPr lang="en-US" altLang="en-US" sz="2100" b="0" dirty="0">
                <a:latin typeface="Garamond" panose="02020404030301010803" pitchFamily="18" charset="0"/>
                <a:ea typeface="ＭＳ Ｐゴシック" panose="020B0600070205080204" pitchFamily="34" charset="-128"/>
              </a:rPr>
              <a:t>People often estimate by adjusting an initial value until a final value is reached</a:t>
            </a:r>
          </a:p>
          <a:p>
            <a:endParaRPr lang="en-US" altLang="en-US" sz="2100" b="0" dirty="0" smtClean="0">
              <a:latin typeface="Garamond" panose="02020404030301010803" pitchFamily="18" charset="0"/>
              <a:ea typeface="ＭＳ Ｐゴシック" panose="020B0600070205080204" pitchFamily="34" charset="-128"/>
            </a:endParaRPr>
          </a:p>
          <a:p>
            <a:r>
              <a:rPr lang="en-US" altLang="en-US" sz="2100" b="0" dirty="0" smtClean="0">
                <a:latin typeface="Garamond" panose="02020404030301010803" pitchFamily="18" charset="0"/>
                <a:ea typeface="ＭＳ Ｐゴシック" panose="020B0600070205080204" pitchFamily="34" charset="-128"/>
              </a:rPr>
              <a:t>Initial </a:t>
            </a:r>
            <a:r>
              <a:rPr lang="en-US" altLang="en-US" sz="2100" b="0" dirty="0">
                <a:latin typeface="Garamond" panose="02020404030301010803" pitchFamily="18" charset="0"/>
                <a:ea typeface="ＭＳ Ｐゴシック" panose="020B0600070205080204" pitchFamily="34" charset="-128"/>
              </a:rPr>
              <a:t>values might be due to the problem presentation or due to partial computations</a:t>
            </a:r>
          </a:p>
          <a:p>
            <a:endParaRPr lang="en-US" altLang="en-US" sz="2100" b="0" dirty="0" smtClean="0">
              <a:latin typeface="Garamond" panose="02020404030301010803" pitchFamily="18" charset="0"/>
              <a:ea typeface="ＭＳ Ｐゴシック" panose="020B0600070205080204" pitchFamily="34" charset="-128"/>
            </a:endParaRPr>
          </a:p>
          <a:p>
            <a:r>
              <a:rPr lang="en-US" altLang="en-US" sz="2100" b="0" dirty="0" smtClean="0">
                <a:latin typeface="Garamond" panose="02020404030301010803" pitchFamily="18" charset="0"/>
                <a:ea typeface="ＭＳ Ｐゴシック" panose="020B0600070205080204" pitchFamily="34" charset="-128"/>
              </a:rPr>
              <a:t>Adjustments </a:t>
            </a:r>
            <a:r>
              <a:rPr lang="en-US" altLang="en-US" sz="2100" b="0" dirty="0">
                <a:latin typeface="Garamond" panose="02020404030301010803" pitchFamily="18" charset="0"/>
                <a:ea typeface="ＭＳ Ｐゴシック" panose="020B0600070205080204" pitchFamily="34" charset="-128"/>
              </a:rPr>
              <a:t>are typically insufficient and are biased towards initial values, the </a:t>
            </a:r>
            <a:r>
              <a:rPr lang="en-US" altLang="en-US" sz="2100" b="0" dirty="0" smtClean="0">
                <a:latin typeface="Garamond" panose="02020404030301010803" pitchFamily="18" charset="0"/>
                <a:ea typeface="ＭＳ Ｐゴシック" panose="020B0600070205080204" pitchFamily="34" charset="-128"/>
              </a:rPr>
              <a:t>anchor</a:t>
            </a:r>
          </a:p>
          <a:p>
            <a:pPr marL="0" indent="0">
              <a:buNone/>
            </a:pPr>
            <a:endParaRPr lang="en-US" altLang="en-US" sz="1800" b="0" dirty="0">
              <a:solidFill>
                <a:srgbClr val="002060"/>
              </a:solidFill>
              <a:latin typeface="Garamond" panose="02020404030301010803" pitchFamily="18" charset="0"/>
              <a:ea typeface="ＭＳ Ｐゴシック" panose="020B0600070205080204" pitchFamily="34" charset="-128"/>
            </a:endParaRPr>
          </a:p>
        </p:txBody>
      </p:sp>
      <p:pic>
        <p:nvPicPr>
          <p:cNvPr id="2" name="1_3_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7688" y="4449763"/>
            <a:ext cx="487362" cy="487362"/>
          </a:xfrm>
          <a:prstGeom prst="rect">
            <a:avLst/>
          </a:prstGeom>
        </p:spPr>
      </p:pic>
    </p:spTree>
    <p:extLst>
      <p:ext uri="{BB962C8B-B14F-4D97-AF65-F5344CB8AC3E}">
        <p14:creationId xmlns:p14="http://schemas.microsoft.com/office/powerpoint/2010/main" val="41979472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41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normAutofit fontScale="90000"/>
          </a:bodyPr>
          <a:lstStyle/>
          <a:p>
            <a:r>
              <a:rPr lang="en-US" altLang="en-US" dirty="0">
                <a:latin typeface="Garamond" panose="02020404030301010803" pitchFamily="18" charset="0"/>
                <a:ea typeface="ＭＳ Ｐゴシック" panose="020B0600070205080204" pitchFamily="34" charset="-128"/>
              </a:rPr>
              <a:t>Anchoring &amp; Adjustment </a:t>
            </a:r>
            <a:r>
              <a:rPr lang="en-US" altLang="en-US" dirty="0" smtClean="0">
                <a:latin typeface="Garamond" panose="02020404030301010803" pitchFamily="18" charset="0"/>
                <a:ea typeface="ＭＳ Ｐゴシック" panose="020B0600070205080204" pitchFamily="34" charset="-128"/>
              </a:rPr>
              <a:t>Bias: Example</a:t>
            </a:r>
            <a:endParaRPr lang="en-US" altLang="en-US" dirty="0">
              <a:latin typeface="Garamond" panose="02020404030301010803" pitchFamily="18" charset="0"/>
              <a:ea typeface="ＭＳ Ｐゴシック" panose="020B0600070205080204" pitchFamily="34" charset="-128"/>
            </a:endParaRPr>
          </a:p>
        </p:txBody>
      </p:sp>
      <p:sp>
        <p:nvSpPr>
          <p:cNvPr id="5" name="Content Placeholder 2"/>
          <p:cNvSpPr>
            <a:spLocks noGrp="1"/>
          </p:cNvSpPr>
          <p:nvPr>
            <p:ph idx="1"/>
          </p:nvPr>
        </p:nvSpPr>
        <p:spPr>
          <a:xfrm>
            <a:off x="1814513" y="829844"/>
            <a:ext cx="7058024" cy="3857625"/>
          </a:xfrm>
        </p:spPr>
        <p:txBody>
          <a:bodyPr>
            <a:normAutofit fontScale="92500" lnSpcReduction="20000"/>
          </a:bodyPr>
          <a:lstStyle/>
          <a:p>
            <a:pPr>
              <a:buFont typeface="Wingdings" panose="05000000000000000000" pitchFamily="2" charset="2"/>
              <a:buChar char="§"/>
            </a:pPr>
            <a:r>
              <a:rPr lang="en-US" altLang="en-US" sz="2200" b="0" dirty="0" smtClean="0">
                <a:latin typeface="Garamond" panose="02020404030301010803" pitchFamily="18" charset="0"/>
                <a:ea typeface="ＭＳ Ｐゴシック" panose="020B0600070205080204" pitchFamily="34" charset="-128"/>
              </a:rPr>
              <a:t>Two </a:t>
            </a:r>
            <a:r>
              <a:rPr lang="en-US" altLang="en-US" sz="2200" b="0" dirty="0">
                <a:latin typeface="Garamond" panose="02020404030301010803" pitchFamily="18" charset="0"/>
                <a:ea typeface="ＭＳ Ｐゴシック" panose="020B0600070205080204" pitchFamily="34" charset="-128"/>
              </a:rPr>
              <a:t>groups of individuals were asked to quickly guestimate the answer to the same arithmetic problem</a:t>
            </a:r>
            <a:r>
              <a:rPr lang="en-US" altLang="en-US" sz="2200" b="0" dirty="0" smtClean="0">
                <a:latin typeface="Garamond" panose="02020404030301010803" pitchFamily="18" charset="0"/>
                <a:ea typeface="ＭＳ Ｐゴシック" panose="020B0600070205080204" pitchFamily="34" charset="-128"/>
              </a:rPr>
              <a:t>.</a:t>
            </a:r>
            <a:br>
              <a:rPr lang="en-US" altLang="en-US" sz="2200" b="0" dirty="0" smtClean="0">
                <a:latin typeface="Garamond" panose="02020404030301010803" pitchFamily="18" charset="0"/>
                <a:ea typeface="ＭＳ Ｐゴシック" panose="020B0600070205080204" pitchFamily="34" charset="-128"/>
              </a:rPr>
            </a:br>
            <a:endParaRPr lang="en-US" altLang="en-US" sz="2200" b="0" dirty="0">
              <a:latin typeface="Garamond" panose="02020404030301010803" pitchFamily="18" charset="0"/>
              <a:ea typeface="ＭＳ Ｐゴシック" panose="020B0600070205080204" pitchFamily="34" charset="-128"/>
            </a:endParaRPr>
          </a:p>
          <a:p>
            <a:pPr lvl="1">
              <a:buFont typeface="Wingdings" panose="05000000000000000000" pitchFamily="2" charset="2"/>
              <a:buChar char="§"/>
            </a:pPr>
            <a:r>
              <a:rPr lang="en-US" altLang="en-US" sz="2200" dirty="0">
                <a:solidFill>
                  <a:srgbClr val="002060"/>
                </a:solidFill>
                <a:latin typeface="Garamond" panose="02020404030301010803" pitchFamily="18" charset="0"/>
                <a:ea typeface="ＭＳ Ｐゴシック" panose="020B0600070205080204" pitchFamily="34" charset="-128"/>
              </a:rPr>
              <a:t>Group 1:  1×2×3×4×5×6×7×8=?   </a:t>
            </a:r>
            <a:endParaRPr lang="en-US" altLang="en-US" sz="2200" dirty="0" smtClean="0">
              <a:solidFill>
                <a:srgbClr val="002060"/>
              </a:solidFill>
              <a:latin typeface="Garamond" panose="02020404030301010803" pitchFamily="18" charset="0"/>
              <a:ea typeface="ＭＳ Ｐゴシック" panose="020B0600070205080204" pitchFamily="34" charset="-128"/>
            </a:endParaRPr>
          </a:p>
          <a:p>
            <a:pPr marL="342900" lvl="1" indent="0">
              <a:buNone/>
            </a:pPr>
            <a:r>
              <a:rPr lang="en-US" altLang="en-US" sz="2200" dirty="0" smtClean="0">
                <a:solidFill>
                  <a:srgbClr val="002060"/>
                </a:solidFill>
                <a:latin typeface="Garamond" panose="02020404030301010803" pitchFamily="18" charset="0"/>
                <a:ea typeface="ＭＳ Ｐゴシック" panose="020B0600070205080204" pitchFamily="34" charset="-128"/>
              </a:rPr>
              <a:t>Mean </a:t>
            </a:r>
            <a:r>
              <a:rPr lang="en-US" altLang="en-US" sz="2200" dirty="0">
                <a:solidFill>
                  <a:srgbClr val="002060"/>
                </a:solidFill>
                <a:latin typeface="Garamond" panose="02020404030301010803" pitchFamily="18" charset="0"/>
                <a:ea typeface="ＭＳ Ｐゴシック" panose="020B0600070205080204" pitchFamily="34" charset="-128"/>
              </a:rPr>
              <a:t>Answer= </a:t>
            </a:r>
            <a:r>
              <a:rPr lang="en-US" altLang="en-US" sz="2200" dirty="0" smtClean="0">
                <a:solidFill>
                  <a:srgbClr val="002060"/>
                </a:solidFill>
                <a:latin typeface="Garamond" panose="02020404030301010803" pitchFamily="18" charset="0"/>
                <a:ea typeface="ＭＳ Ｐゴシック" panose="020B0600070205080204" pitchFamily="34" charset="-128"/>
              </a:rPr>
              <a:t>512</a:t>
            </a:r>
          </a:p>
          <a:p>
            <a:pPr marL="342900" lvl="1" indent="0">
              <a:buNone/>
            </a:pPr>
            <a:endParaRPr lang="en-US" altLang="en-US" sz="2200" dirty="0">
              <a:solidFill>
                <a:srgbClr val="002060"/>
              </a:solidFill>
              <a:latin typeface="Garamond" panose="02020404030301010803" pitchFamily="18" charset="0"/>
              <a:ea typeface="ＭＳ Ｐゴシック" panose="020B0600070205080204" pitchFamily="34" charset="-128"/>
            </a:endParaRPr>
          </a:p>
          <a:p>
            <a:pPr lvl="1">
              <a:buFont typeface="Wingdings" panose="05000000000000000000" pitchFamily="2" charset="2"/>
              <a:buChar char="§"/>
            </a:pPr>
            <a:r>
              <a:rPr lang="en-US" altLang="en-US" sz="2200" dirty="0">
                <a:solidFill>
                  <a:srgbClr val="002060"/>
                </a:solidFill>
                <a:latin typeface="Garamond" panose="02020404030301010803" pitchFamily="18" charset="0"/>
                <a:ea typeface="ＭＳ Ｐゴシック" panose="020B0600070205080204" pitchFamily="34" charset="-128"/>
              </a:rPr>
              <a:t>Group 2:  8×7×6×5×4×3×2×1=?    </a:t>
            </a:r>
            <a:endParaRPr lang="en-US" altLang="en-US" sz="2200" dirty="0" smtClean="0">
              <a:solidFill>
                <a:srgbClr val="002060"/>
              </a:solidFill>
              <a:latin typeface="Garamond" panose="02020404030301010803" pitchFamily="18" charset="0"/>
              <a:ea typeface="ＭＳ Ｐゴシック" panose="020B0600070205080204" pitchFamily="34" charset="-128"/>
            </a:endParaRPr>
          </a:p>
          <a:p>
            <a:pPr marL="342900" lvl="1" indent="0">
              <a:buNone/>
            </a:pPr>
            <a:r>
              <a:rPr lang="en-US" altLang="en-US" sz="2200" dirty="0" smtClean="0">
                <a:solidFill>
                  <a:srgbClr val="002060"/>
                </a:solidFill>
                <a:latin typeface="Garamond" panose="02020404030301010803" pitchFamily="18" charset="0"/>
                <a:ea typeface="ＭＳ Ｐゴシック" panose="020B0600070205080204" pitchFamily="34" charset="-128"/>
              </a:rPr>
              <a:t>Mean </a:t>
            </a:r>
            <a:r>
              <a:rPr lang="en-US" altLang="en-US" sz="2200" dirty="0">
                <a:solidFill>
                  <a:srgbClr val="002060"/>
                </a:solidFill>
                <a:latin typeface="Garamond" panose="02020404030301010803" pitchFamily="18" charset="0"/>
                <a:ea typeface="ＭＳ Ｐゴシック" panose="020B0600070205080204" pitchFamily="34" charset="-128"/>
              </a:rPr>
              <a:t>Answer= 2250</a:t>
            </a:r>
          </a:p>
          <a:p>
            <a:pPr marL="342900" lvl="1" indent="0">
              <a:buNone/>
            </a:pPr>
            <a:r>
              <a:rPr lang="en-US" altLang="en-US" sz="2200" dirty="0" smtClean="0">
                <a:solidFill>
                  <a:srgbClr val="002060"/>
                </a:solidFill>
                <a:latin typeface="Garamond" panose="02020404030301010803" pitchFamily="18" charset="0"/>
                <a:ea typeface="ＭＳ Ｐゴシック" panose="020B0600070205080204" pitchFamily="34" charset="-128"/>
              </a:rPr>
              <a:t>Correct answer </a:t>
            </a:r>
            <a:r>
              <a:rPr lang="en-US" altLang="en-US" sz="2200" dirty="0">
                <a:solidFill>
                  <a:srgbClr val="002060"/>
                </a:solidFill>
                <a:latin typeface="Garamond" panose="02020404030301010803" pitchFamily="18" charset="0"/>
                <a:ea typeface="ＭＳ Ｐゴシック" panose="020B0600070205080204" pitchFamily="34" charset="-128"/>
              </a:rPr>
              <a:t>response : 40320  </a:t>
            </a:r>
          </a:p>
          <a:p>
            <a:pPr>
              <a:buFont typeface="Wingdings" panose="05000000000000000000" pitchFamily="2" charset="2"/>
              <a:buChar char="§"/>
            </a:pPr>
            <a:endParaRPr lang="en-US" altLang="en-US" sz="2200" b="0" dirty="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sz="2200" b="0" dirty="0">
                <a:latin typeface="Garamond" panose="02020404030301010803" pitchFamily="18" charset="0"/>
                <a:ea typeface="ＭＳ Ｐゴシック" panose="020B0600070205080204" pitchFamily="34" charset="-128"/>
              </a:rPr>
              <a:t>The above confirms the </a:t>
            </a:r>
            <a:r>
              <a:rPr lang="en-US" altLang="en-US" sz="2200" b="0" dirty="0" smtClean="0">
                <a:latin typeface="Garamond" panose="02020404030301010803" pitchFamily="18" charset="0"/>
                <a:ea typeface="ＭＳ Ｐゴシック" panose="020B0600070205080204" pitchFamily="34" charset="-128"/>
              </a:rPr>
              <a:t>anchoring bias since the first group have been anchored to a lower value and then their adjustment was much smaller compared to the second group which started from a bigger number.</a:t>
            </a:r>
          </a:p>
          <a:p>
            <a:pPr>
              <a:buFont typeface="Wingdings" panose="05000000000000000000" pitchFamily="2" charset="2"/>
              <a:buChar char="§"/>
            </a:pPr>
            <a:endParaRPr lang="en-US" altLang="en-US" sz="2200" b="0" dirty="0">
              <a:latin typeface="Garamond" panose="02020404030301010803" pitchFamily="18" charset="0"/>
              <a:ea typeface="ＭＳ Ｐゴシック" panose="020B0600070205080204" pitchFamily="34" charset="-128"/>
            </a:endParaRPr>
          </a:p>
          <a:p>
            <a:pPr marL="0" indent="0">
              <a:buNone/>
            </a:pPr>
            <a:endParaRPr lang="en-US" altLang="en-US" sz="1800" b="0" dirty="0">
              <a:solidFill>
                <a:srgbClr val="002060"/>
              </a:solidFill>
              <a:latin typeface="Garamond" panose="02020404030301010803" pitchFamily="18" charset="0"/>
              <a:ea typeface="ＭＳ Ｐゴシック" panose="020B0600070205080204" pitchFamily="34" charset="-128"/>
            </a:endParaRPr>
          </a:p>
        </p:txBody>
      </p:sp>
      <p:pic>
        <p:nvPicPr>
          <p:cNvPr id="2" name="1_3_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6088" y="4525963"/>
            <a:ext cx="487362" cy="487362"/>
          </a:xfrm>
          <a:prstGeom prst="rect">
            <a:avLst/>
          </a:prstGeom>
        </p:spPr>
      </p:pic>
    </p:spTree>
    <p:extLst>
      <p:ext uri="{BB962C8B-B14F-4D97-AF65-F5344CB8AC3E}">
        <p14:creationId xmlns:p14="http://schemas.microsoft.com/office/powerpoint/2010/main" val="32036714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73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normAutofit fontScale="90000"/>
          </a:bodyPr>
          <a:lstStyle/>
          <a:p>
            <a:r>
              <a:rPr lang="en-US" altLang="en-US" dirty="0">
                <a:latin typeface="Garamond" panose="02020404030301010803" pitchFamily="18" charset="0"/>
                <a:ea typeface="ＭＳ Ｐゴシック" panose="020B0600070205080204" pitchFamily="34" charset="-128"/>
              </a:rPr>
              <a:t>Anchoring &amp; Adjustment </a:t>
            </a:r>
            <a:r>
              <a:rPr lang="en-US" altLang="en-US" dirty="0" smtClean="0">
                <a:latin typeface="Garamond" panose="02020404030301010803" pitchFamily="18" charset="0"/>
                <a:ea typeface="ＭＳ Ｐゴシック" panose="020B0600070205080204" pitchFamily="34" charset="-128"/>
              </a:rPr>
              <a:t>Bias: Example</a:t>
            </a:r>
            <a:endParaRPr lang="en-US" altLang="en-US" dirty="0">
              <a:latin typeface="Garamond" panose="02020404030301010803" pitchFamily="18" charset="0"/>
              <a:ea typeface="ＭＳ Ｐゴシック" panose="020B0600070205080204" pitchFamily="34" charset="-128"/>
            </a:endParaRPr>
          </a:p>
        </p:txBody>
      </p:sp>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r="859" b="2338"/>
          <a:stretch/>
        </p:blipFill>
        <p:spPr>
          <a:xfrm>
            <a:off x="1600066" y="944033"/>
            <a:ext cx="6722534" cy="34501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1_3_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03225" y="4551363"/>
            <a:ext cx="487363" cy="487362"/>
          </a:xfrm>
          <a:prstGeom prst="rect">
            <a:avLst/>
          </a:prstGeom>
        </p:spPr>
      </p:pic>
    </p:spTree>
    <p:extLst>
      <p:ext uri="{BB962C8B-B14F-4D97-AF65-F5344CB8AC3E}">
        <p14:creationId xmlns:p14="http://schemas.microsoft.com/office/powerpoint/2010/main" val="13059080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68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normAutofit/>
          </a:bodyPr>
          <a:lstStyle/>
          <a:p>
            <a:r>
              <a:rPr lang="en-US" altLang="en-US" dirty="0" smtClean="0">
                <a:latin typeface="Garamond" panose="02020404030301010803" pitchFamily="18" charset="0"/>
                <a:ea typeface="ＭＳ Ｐゴシック" panose="020B0600070205080204" pitchFamily="34" charset="-128"/>
              </a:rPr>
              <a:t>Representativeness Bias</a:t>
            </a:r>
            <a:endParaRPr lang="en-US" altLang="en-US" dirty="0">
              <a:latin typeface="Garamond" panose="02020404030301010803" pitchFamily="18" charset="0"/>
              <a:ea typeface="ＭＳ Ｐゴシック" panose="020B0600070205080204" pitchFamily="34" charset="-128"/>
            </a:endParaRPr>
          </a:p>
        </p:txBody>
      </p:sp>
      <p:sp>
        <p:nvSpPr>
          <p:cNvPr id="5" name="Content Placeholder 2"/>
          <p:cNvSpPr>
            <a:spLocks noGrp="1"/>
          </p:cNvSpPr>
          <p:nvPr>
            <p:ph idx="1"/>
          </p:nvPr>
        </p:nvSpPr>
        <p:spPr>
          <a:xfrm>
            <a:off x="1814513" y="907871"/>
            <a:ext cx="6972300" cy="3264079"/>
          </a:xfrm>
        </p:spPr>
        <p:txBody>
          <a:bodyPr>
            <a:normAutofit fontScale="92500" lnSpcReduction="10000"/>
          </a:bodyPr>
          <a:lstStyle/>
          <a:p>
            <a:pPr>
              <a:buFont typeface="Wingdings" panose="05000000000000000000" pitchFamily="2" charset="2"/>
              <a:buChar char="§"/>
            </a:pPr>
            <a:r>
              <a:rPr lang="en-US" altLang="en-US" b="0" dirty="0" smtClean="0">
                <a:latin typeface="Garamond" panose="02020404030301010803" pitchFamily="18" charset="0"/>
                <a:ea typeface="ＭＳ Ｐゴシック" panose="020B0600070205080204" pitchFamily="34" charset="-128"/>
              </a:rPr>
              <a:t>A </a:t>
            </a:r>
            <a:r>
              <a:rPr lang="en-US" altLang="en-US" b="0" dirty="0">
                <a:latin typeface="Garamond" panose="02020404030301010803" pitchFamily="18" charset="0"/>
                <a:ea typeface="ＭＳ Ｐゴシック" panose="020B0600070205080204" pitchFamily="34" charset="-128"/>
              </a:rPr>
              <a:t>mental shortcut that helps us make a decision by comparing information to our mental prototypes</a:t>
            </a:r>
            <a:r>
              <a:rPr lang="en-US" altLang="en-US" b="0" dirty="0" smtClean="0">
                <a:latin typeface="Garamond" panose="02020404030301010803" pitchFamily="18" charset="0"/>
                <a:ea typeface="ＭＳ Ｐゴシック" panose="020B0600070205080204" pitchFamily="34" charset="-128"/>
              </a:rPr>
              <a:t>.</a:t>
            </a:r>
          </a:p>
          <a:p>
            <a:pPr>
              <a:buFont typeface="Wingdings" panose="05000000000000000000" pitchFamily="2" charset="2"/>
              <a:buChar char="§"/>
            </a:pPr>
            <a:endParaRPr lang="en-US" altLang="en-US" b="0" dirty="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b="0" dirty="0" smtClean="0">
                <a:latin typeface="Garamond" panose="02020404030301010803" pitchFamily="18" charset="0"/>
                <a:ea typeface="ＭＳ Ｐゴシック" panose="020B0600070205080204" pitchFamily="34" charset="-128"/>
              </a:rPr>
              <a:t>Imagine </a:t>
            </a:r>
            <a:r>
              <a:rPr lang="en-US" altLang="en-US" b="0" dirty="0">
                <a:latin typeface="Garamond" panose="02020404030301010803" pitchFamily="18" charset="0"/>
                <a:ea typeface="ＭＳ Ｐゴシック" panose="020B0600070205080204" pitchFamily="34" charset="-128"/>
              </a:rPr>
              <a:t>a group of </a:t>
            </a:r>
            <a:r>
              <a:rPr lang="en-US" altLang="en-US" b="0" dirty="0" smtClean="0">
                <a:latin typeface="Garamond" panose="02020404030301010803" pitchFamily="18" charset="0"/>
                <a:ea typeface="ＭＳ Ｐゴシック" panose="020B0600070205080204" pitchFamily="34" charset="-128"/>
              </a:rPr>
              <a:t>70 </a:t>
            </a:r>
            <a:r>
              <a:rPr lang="en-US" altLang="en-US" b="0" dirty="0">
                <a:latin typeface="Garamond" panose="02020404030301010803" pitchFamily="18" charset="0"/>
                <a:ea typeface="ＭＳ Ｐゴシック" panose="020B0600070205080204" pitchFamily="34" charset="-128"/>
              </a:rPr>
              <a:t>lawyers and </a:t>
            </a:r>
            <a:r>
              <a:rPr lang="en-US" altLang="en-US" b="0" dirty="0" smtClean="0">
                <a:latin typeface="Garamond" panose="02020404030301010803" pitchFamily="18" charset="0"/>
                <a:ea typeface="ＭＳ Ｐゴシック" panose="020B0600070205080204" pitchFamily="34" charset="-128"/>
              </a:rPr>
              <a:t>30 </a:t>
            </a:r>
            <a:r>
              <a:rPr lang="en-US" altLang="en-US" b="0" dirty="0">
                <a:latin typeface="Garamond" panose="02020404030301010803" pitchFamily="18" charset="0"/>
                <a:ea typeface="ＭＳ Ｐゴシック" panose="020B0600070205080204" pitchFamily="34" charset="-128"/>
              </a:rPr>
              <a:t>engineers</a:t>
            </a:r>
            <a:r>
              <a:rPr lang="en-US" altLang="en-US" b="0" dirty="0" smtClean="0">
                <a:latin typeface="Garamond" panose="02020404030301010803" pitchFamily="18" charset="0"/>
                <a:ea typeface="ＭＳ Ｐゴシック" panose="020B0600070205080204" pitchFamily="34" charset="-128"/>
              </a:rPr>
              <a:t>.</a:t>
            </a:r>
            <a:br>
              <a:rPr lang="en-US" altLang="en-US" b="0" dirty="0" smtClean="0">
                <a:latin typeface="Garamond" panose="02020404030301010803" pitchFamily="18" charset="0"/>
                <a:ea typeface="ＭＳ Ｐゴシック" panose="020B0600070205080204" pitchFamily="34" charset="-128"/>
              </a:rPr>
            </a:br>
            <a:endParaRPr lang="en-US" altLang="en-US" b="0" dirty="0">
              <a:latin typeface="Garamond" panose="02020404030301010803" pitchFamily="18" charset="0"/>
              <a:ea typeface="ＭＳ Ｐゴシック" panose="020B0600070205080204" pitchFamily="34" charset="-128"/>
            </a:endParaRPr>
          </a:p>
          <a:p>
            <a:pPr lvl="1">
              <a:buFont typeface="Wingdings" panose="05000000000000000000" pitchFamily="2" charset="2"/>
              <a:buChar char="§"/>
            </a:pPr>
            <a:r>
              <a:rPr lang="en-US" altLang="en-US" sz="2000" dirty="0">
                <a:solidFill>
                  <a:srgbClr val="002060"/>
                </a:solidFill>
                <a:latin typeface="Garamond" panose="02020404030301010803" pitchFamily="18" charset="0"/>
                <a:ea typeface="ＭＳ Ｐゴシック" panose="020B0600070205080204" pitchFamily="34" charset="-128"/>
              </a:rPr>
              <a:t>“Tom is a 30 year old man.  He is married with no children.  A man of high ability and high motivation, he promises to be quite successful in his field.  He is well-liked by his colleagues.”</a:t>
            </a:r>
            <a:br>
              <a:rPr lang="en-US" altLang="en-US" sz="2000" dirty="0">
                <a:solidFill>
                  <a:srgbClr val="002060"/>
                </a:solidFill>
                <a:latin typeface="Garamond" panose="02020404030301010803" pitchFamily="18" charset="0"/>
                <a:ea typeface="ＭＳ Ｐゴシック" panose="020B0600070205080204" pitchFamily="34" charset="-128"/>
              </a:rPr>
            </a:br>
            <a:endParaRPr lang="en-US" altLang="en-US" sz="2000" dirty="0">
              <a:solidFill>
                <a:srgbClr val="002060"/>
              </a:solidFill>
              <a:latin typeface="Garamond" panose="02020404030301010803" pitchFamily="18" charset="0"/>
              <a:ea typeface="ＭＳ Ｐゴシック" panose="020B0600070205080204" pitchFamily="34" charset="-128"/>
            </a:endParaRPr>
          </a:p>
          <a:p>
            <a:pPr lvl="1">
              <a:buFont typeface="Wingdings" panose="05000000000000000000" pitchFamily="2" charset="2"/>
              <a:buChar char="§"/>
            </a:pPr>
            <a:r>
              <a:rPr lang="en-US" altLang="en-US" sz="2000" dirty="0">
                <a:solidFill>
                  <a:srgbClr val="002060"/>
                </a:solidFill>
                <a:latin typeface="Garamond" panose="02020404030301010803" pitchFamily="18" charset="0"/>
                <a:ea typeface="ＭＳ Ｐゴシック" panose="020B0600070205080204" pitchFamily="34" charset="-128"/>
              </a:rPr>
              <a:t>Participants judged Tom to be equally likely to be an engineer regardless of prior probability condition. Base probability </a:t>
            </a:r>
            <a:r>
              <a:rPr lang="en-US" altLang="en-US" sz="2000" dirty="0" smtClean="0">
                <a:solidFill>
                  <a:srgbClr val="002060"/>
                </a:solidFill>
                <a:latin typeface="Garamond" panose="02020404030301010803" pitchFamily="18" charset="0"/>
                <a:ea typeface="ＭＳ Ｐゴシック" panose="020B0600070205080204" pitchFamily="34" charset="-128"/>
              </a:rPr>
              <a:t>was neglected!</a:t>
            </a:r>
            <a:endParaRPr lang="en-US" altLang="en-US" sz="2000" dirty="0">
              <a:solidFill>
                <a:srgbClr val="002060"/>
              </a:solidFill>
              <a:latin typeface="Garamond" panose="02020404030301010803" pitchFamily="18" charset="0"/>
              <a:ea typeface="ＭＳ Ｐゴシック" panose="020B0600070205080204" pitchFamily="34" charset="-128"/>
            </a:endParaRPr>
          </a:p>
          <a:p>
            <a:pPr marL="0" indent="0">
              <a:buNone/>
            </a:pPr>
            <a:endParaRPr lang="en-US" altLang="en-US" b="0" dirty="0" smtClean="0">
              <a:latin typeface="Garamond" panose="02020404030301010803" pitchFamily="18" charset="0"/>
              <a:ea typeface="ＭＳ Ｐゴシック" panose="020B0600070205080204" pitchFamily="34" charset="-128"/>
            </a:endParaRPr>
          </a:p>
          <a:p>
            <a:pPr marL="0" indent="0">
              <a:buNone/>
            </a:pPr>
            <a:endParaRPr lang="en-US" altLang="en-US" sz="1800" b="0" dirty="0">
              <a:solidFill>
                <a:srgbClr val="002060"/>
              </a:solidFill>
              <a:latin typeface="Garamond" panose="02020404030301010803" pitchFamily="18" charset="0"/>
              <a:ea typeface="ＭＳ Ｐゴシック" panose="020B0600070205080204" pitchFamily="34" charset="-128"/>
            </a:endParaRPr>
          </a:p>
        </p:txBody>
      </p:sp>
      <p:pic>
        <p:nvPicPr>
          <p:cNvPr id="2" name="1_3_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8488" y="4475163"/>
            <a:ext cx="487362" cy="487362"/>
          </a:xfrm>
          <a:prstGeom prst="rect">
            <a:avLst/>
          </a:prstGeom>
        </p:spPr>
      </p:pic>
    </p:spTree>
    <p:extLst>
      <p:ext uri="{BB962C8B-B14F-4D97-AF65-F5344CB8AC3E}">
        <p14:creationId xmlns:p14="http://schemas.microsoft.com/office/powerpoint/2010/main" val="1860096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704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1753206" y="158237"/>
            <a:ext cx="6872287" cy="678656"/>
          </a:xfrm>
        </p:spPr>
        <p:txBody>
          <a:bodyPr>
            <a:noAutofit/>
          </a:bodyPr>
          <a:lstStyle/>
          <a:p>
            <a:pPr algn="ctr"/>
            <a:r>
              <a:rPr lang="en-US" altLang="en-US" sz="2300" dirty="0">
                <a:latin typeface="Garamond" panose="02020404030301010803" pitchFamily="18" charset="0"/>
                <a:ea typeface="ＭＳ Ｐゴシック" panose="020B0600070205080204" pitchFamily="34" charset="-128"/>
              </a:rPr>
              <a:t>Representativeness Bias</a:t>
            </a:r>
          </a:p>
        </p:txBody>
      </p:sp>
      <p:pic>
        <p:nvPicPr>
          <p:cNvPr id="4098" name="Picture 2" descr="Image result for representativeness">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5505" y="972945"/>
            <a:ext cx="4836060" cy="3319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3329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normAutofit/>
          </a:bodyPr>
          <a:lstStyle/>
          <a:p>
            <a:r>
              <a:rPr lang="en-US" altLang="en-US" dirty="0">
                <a:latin typeface="Garamond" panose="02020404030301010803" pitchFamily="18" charset="0"/>
                <a:ea typeface="ＭＳ Ｐゴシック" panose="020B0600070205080204" pitchFamily="34" charset="-128"/>
              </a:rPr>
              <a:t>Confirmation B</a:t>
            </a:r>
            <a:r>
              <a:rPr lang="en-US" altLang="en-US" dirty="0" smtClean="0">
                <a:latin typeface="Garamond" panose="02020404030301010803" pitchFamily="18" charset="0"/>
                <a:ea typeface="ＭＳ Ｐゴシック" panose="020B0600070205080204" pitchFamily="34" charset="-128"/>
              </a:rPr>
              <a:t>ias</a:t>
            </a:r>
            <a:endParaRPr lang="en-US" altLang="en-US" dirty="0">
              <a:latin typeface="Garamond" panose="02020404030301010803" pitchFamily="18" charset="0"/>
              <a:ea typeface="ＭＳ Ｐゴシック" panose="020B0600070205080204" pitchFamily="34" charset="-128"/>
            </a:endParaRPr>
          </a:p>
        </p:txBody>
      </p:sp>
      <p:sp>
        <p:nvSpPr>
          <p:cNvPr id="5" name="Content Placeholder 2"/>
          <p:cNvSpPr>
            <a:spLocks noGrp="1"/>
          </p:cNvSpPr>
          <p:nvPr>
            <p:ph idx="1"/>
          </p:nvPr>
        </p:nvSpPr>
        <p:spPr>
          <a:xfrm>
            <a:off x="1814513" y="1057890"/>
            <a:ext cx="6972300" cy="3264079"/>
          </a:xfrm>
        </p:spPr>
        <p:txBody>
          <a:bodyPr>
            <a:normAutofit fontScale="92500" lnSpcReduction="10000"/>
          </a:bodyPr>
          <a:lstStyle/>
          <a:p>
            <a:pPr>
              <a:buFont typeface="Wingdings" panose="05000000000000000000" pitchFamily="2" charset="2"/>
              <a:buChar char="§"/>
            </a:pPr>
            <a:r>
              <a:rPr lang="en-US" altLang="en-US" b="0" dirty="0">
                <a:latin typeface="Garamond" panose="02020404030301010803" pitchFamily="18" charset="0"/>
                <a:ea typeface="ＭＳ Ｐゴシック" panose="020B0600070205080204" pitchFamily="34" charset="-128"/>
              </a:rPr>
              <a:t>Confirmation </a:t>
            </a:r>
            <a:r>
              <a:rPr lang="en-US" altLang="en-US" b="0" dirty="0" smtClean="0">
                <a:latin typeface="Garamond" panose="02020404030301010803" pitchFamily="18" charset="0"/>
                <a:ea typeface="ＭＳ Ｐゴシック" panose="020B0600070205080204" pitchFamily="34" charset="-128"/>
              </a:rPr>
              <a:t>bias </a:t>
            </a:r>
            <a:r>
              <a:rPr lang="en-US" altLang="en-US" b="0" dirty="0">
                <a:latin typeface="Garamond" panose="02020404030301010803" pitchFamily="18" charset="0"/>
                <a:ea typeface="ＭＳ Ｐゴシック" panose="020B0600070205080204" pitchFamily="34" charset="-128"/>
              </a:rPr>
              <a:t>inclines us to look for confirming evidence of an initial hypothesis, rather than falsifying evidence that would disprove it.</a:t>
            </a:r>
          </a:p>
          <a:p>
            <a:pPr>
              <a:buFont typeface="Wingdings" panose="05000000000000000000" pitchFamily="2" charset="2"/>
              <a:buChar char="§"/>
            </a:pPr>
            <a:endParaRPr lang="en-US" altLang="en-US" b="0" dirty="0" smtClean="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b="0" dirty="0">
                <a:latin typeface="Garamond" panose="02020404030301010803" pitchFamily="18" charset="0"/>
                <a:ea typeface="ＭＳ Ｐゴシック" panose="020B0600070205080204" pitchFamily="34" charset="-128"/>
              </a:rPr>
              <a:t>Confirmation bias occurs from the direct influence of desire on </a:t>
            </a:r>
            <a:r>
              <a:rPr lang="en-US" altLang="en-US" b="0" dirty="0" smtClean="0">
                <a:latin typeface="Garamond" panose="02020404030301010803" pitchFamily="18" charset="0"/>
                <a:ea typeface="ＭＳ Ｐゴシック" panose="020B0600070205080204" pitchFamily="34" charset="-128"/>
              </a:rPr>
              <a:t>beliefs</a:t>
            </a:r>
          </a:p>
          <a:p>
            <a:pPr>
              <a:buFont typeface="Wingdings" panose="05000000000000000000" pitchFamily="2" charset="2"/>
              <a:buChar char="§"/>
            </a:pPr>
            <a:endParaRPr lang="en-US" altLang="en-US" b="0" dirty="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b="0" dirty="0" smtClean="0">
                <a:latin typeface="Garamond" panose="02020404030301010803" pitchFamily="18" charset="0"/>
                <a:ea typeface="ＭＳ Ｐゴシック" panose="020B0600070205080204" pitchFamily="34" charset="-128"/>
              </a:rPr>
              <a:t>Example</a:t>
            </a:r>
            <a:r>
              <a:rPr lang="en-US" altLang="en-US" b="0" dirty="0">
                <a:latin typeface="Garamond" panose="02020404030301010803" pitchFamily="18" charset="0"/>
                <a:ea typeface="ＭＳ Ｐゴシック" panose="020B0600070205080204" pitchFamily="34" charset="-128"/>
              </a:rPr>
              <a:t>: Investors may fall victim to the confirmation bias and make a serious blunder while making an investment. If an investor has a good opinion of a company, he might hold on to its stock, and ignore any bad reports about it.</a:t>
            </a:r>
            <a:endParaRPr lang="en-US" altLang="en-US" b="0" dirty="0" smtClean="0">
              <a:latin typeface="Garamond" panose="02020404030301010803" pitchFamily="18" charset="0"/>
              <a:ea typeface="ＭＳ Ｐゴシック" panose="020B0600070205080204" pitchFamily="34" charset="-128"/>
            </a:endParaRPr>
          </a:p>
          <a:p>
            <a:pPr marL="0" indent="0">
              <a:buNone/>
            </a:pPr>
            <a:endParaRPr lang="en-US" altLang="en-US" sz="1700" b="0" dirty="0">
              <a:solidFill>
                <a:srgbClr val="002060"/>
              </a:solidFill>
              <a:latin typeface="Garamond" panose="02020404030301010803" pitchFamily="18" charset="0"/>
              <a:ea typeface="ＭＳ Ｐゴシック" panose="020B0600070205080204" pitchFamily="34" charset="-128"/>
            </a:endParaRPr>
          </a:p>
        </p:txBody>
      </p:sp>
      <p:pic>
        <p:nvPicPr>
          <p:cNvPr id="2" name="1_3_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00088" y="4408488"/>
            <a:ext cx="487362" cy="487362"/>
          </a:xfrm>
          <a:prstGeom prst="rect">
            <a:avLst/>
          </a:prstGeom>
        </p:spPr>
      </p:pic>
    </p:spTree>
    <p:extLst>
      <p:ext uri="{BB962C8B-B14F-4D97-AF65-F5344CB8AC3E}">
        <p14:creationId xmlns:p14="http://schemas.microsoft.com/office/powerpoint/2010/main" val="29133014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90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normAutofit/>
          </a:bodyPr>
          <a:lstStyle/>
          <a:p>
            <a:r>
              <a:rPr lang="en-US" altLang="en-US" dirty="0">
                <a:latin typeface="Garamond" panose="02020404030301010803" pitchFamily="18" charset="0"/>
                <a:ea typeface="ＭＳ Ｐゴシック" panose="020B0600070205080204" pitchFamily="34" charset="-128"/>
              </a:rPr>
              <a:t>Confirmation B</a:t>
            </a:r>
            <a:r>
              <a:rPr lang="en-US" altLang="en-US" dirty="0" smtClean="0">
                <a:latin typeface="Garamond" panose="02020404030301010803" pitchFamily="18" charset="0"/>
                <a:ea typeface="ＭＳ Ｐゴシック" panose="020B0600070205080204" pitchFamily="34" charset="-128"/>
              </a:rPr>
              <a:t>ias</a:t>
            </a:r>
            <a:endParaRPr lang="en-US" altLang="en-US" dirty="0">
              <a:latin typeface="Garamond" panose="02020404030301010803" pitchFamily="18" charset="0"/>
              <a:ea typeface="ＭＳ Ｐゴシック" panose="020B0600070205080204" pitchFamily="34" charset="-128"/>
            </a:endParaRPr>
          </a:p>
        </p:txBody>
      </p:sp>
      <p:pic>
        <p:nvPicPr>
          <p:cNvPr id="6146" name="Picture 2" descr="Image result for availability bias funny"/>
          <p:cNvPicPr>
            <a:picLocks noChangeAspect="1" noChangeArrowheads="1"/>
          </p:cNvPicPr>
          <p:nvPr/>
        </p:nvPicPr>
        <p:blipFill rotWithShape="1">
          <a:blip r:embed="rId3">
            <a:extLst>
              <a:ext uri="{28A0092B-C50C-407E-A947-70E740481C1C}">
                <a14:useLocalDpi xmlns:a14="http://schemas.microsoft.com/office/drawing/2010/main" val="0"/>
              </a:ext>
            </a:extLst>
          </a:blip>
          <a:srcRect l="8911" t="10695" r="8563" b="21827"/>
          <a:stretch/>
        </p:blipFill>
        <p:spPr bwMode="auto">
          <a:xfrm>
            <a:off x="2871461" y="1278732"/>
            <a:ext cx="4677553" cy="2977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59905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1134311" y="1167561"/>
            <a:ext cx="7602366" cy="3263504"/>
          </a:xfrm>
        </p:spPr>
        <p:txBody>
          <a:bodyPr>
            <a:noAutofit/>
          </a:bodyPr>
          <a:lstStyle/>
          <a:p>
            <a:r>
              <a:rPr lang="en-US" sz="2000" b="0" dirty="0">
                <a:latin typeface="Garamond" panose="02020404030301010803" pitchFamily="18" charset="0"/>
              </a:rPr>
              <a:t>In predictive analytics, various algorithms are deployed to mine </a:t>
            </a:r>
            <a:r>
              <a:rPr lang="en-US" sz="2000" b="0" dirty="0" smtClean="0">
                <a:latin typeface="Garamond" panose="02020404030301010803" pitchFamily="18" charset="0"/>
              </a:rPr>
              <a:t>data to find </a:t>
            </a:r>
            <a:r>
              <a:rPr lang="en-US" sz="2000" b="0" dirty="0">
                <a:latin typeface="Garamond" panose="02020404030301010803" pitchFamily="18" charset="0"/>
              </a:rPr>
              <a:t>patterns </a:t>
            </a:r>
            <a:r>
              <a:rPr lang="en-US" sz="2000" b="0" dirty="0" smtClean="0">
                <a:latin typeface="Garamond" panose="02020404030301010803" pitchFamily="18" charset="0"/>
              </a:rPr>
              <a:t>with </a:t>
            </a:r>
            <a:r>
              <a:rPr lang="en-US" sz="2000" b="0" dirty="0">
                <a:latin typeface="Garamond" panose="02020404030301010803" pitchFamily="18" charset="0"/>
              </a:rPr>
              <a:t>the goal making predictions. </a:t>
            </a:r>
          </a:p>
          <a:p>
            <a:endParaRPr lang="en-US" sz="2000" b="0" dirty="0">
              <a:latin typeface="Garamond" panose="02020404030301010803" pitchFamily="18" charset="0"/>
            </a:endParaRPr>
          </a:p>
          <a:p>
            <a:r>
              <a:rPr lang="en-US" sz="2000" b="0" dirty="0" smtClean="0">
                <a:latin typeface="Garamond" panose="02020404030301010803" pitchFamily="18" charset="0"/>
              </a:rPr>
              <a:t>Predictive analytics systems deploy more complex algorithms and are more computationally intensive</a:t>
            </a:r>
          </a:p>
          <a:p>
            <a:endParaRPr lang="en-US" sz="2000" b="0" dirty="0" smtClean="0">
              <a:latin typeface="Garamond" panose="02020404030301010803" pitchFamily="18" charset="0"/>
            </a:endParaRPr>
          </a:p>
          <a:p>
            <a:r>
              <a:rPr lang="en-US" sz="2000" b="0" dirty="0">
                <a:latin typeface="Garamond" panose="02020404030301010803" pitchFamily="18" charset="0"/>
              </a:rPr>
              <a:t>In Predictive </a:t>
            </a:r>
            <a:r>
              <a:rPr lang="en-US" sz="2000" b="0" dirty="0" smtClean="0">
                <a:latin typeface="Garamond" panose="02020404030301010803" pitchFamily="18" charset="0"/>
              </a:rPr>
              <a:t>Analytics systems the focus is in predicting the future as opposed to describing what has happened in the past which is the </a:t>
            </a:r>
            <a:r>
              <a:rPr lang="en-US" sz="2000" b="0" dirty="0" err="1" smtClean="0">
                <a:latin typeface="Garamond" panose="02020404030301010803" pitchFamily="18" charset="0"/>
              </a:rPr>
              <a:t>focous</a:t>
            </a:r>
            <a:r>
              <a:rPr lang="en-US" sz="2000" b="0" dirty="0" smtClean="0">
                <a:latin typeface="Garamond" panose="02020404030301010803" pitchFamily="18" charset="0"/>
              </a:rPr>
              <a:t> of BI systems.    </a:t>
            </a:r>
          </a:p>
          <a:p>
            <a:pPr marL="0" indent="0">
              <a:buNone/>
            </a:pPr>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sp>
        <p:nvSpPr>
          <p:cNvPr id="3" name="TextBox 2"/>
          <p:cNvSpPr txBox="1"/>
          <p:nvPr/>
        </p:nvSpPr>
        <p:spPr>
          <a:xfrm>
            <a:off x="0" y="0"/>
            <a:ext cx="9144000" cy="4718649"/>
          </a:xfrm>
          <a:prstGeom prst="rect">
            <a:avLst/>
          </a:prstGeom>
          <a:solidFill>
            <a:schemeClr val="tx1"/>
          </a:solidFill>
        </p:spPr>
        <p:txBody>
          <a:bodyPr wrap="square" rtlCol="0">
            <a:spAutoFit/>
          </a:bodyPr>
          <a:lstStyle/>
          <a:p>
            <a:endParaRPr lang="en-US" dirty="0"/>
          </a:p>
        </p:txBody>
      </p:sp>
      <p:sp>
        <p:nvSpPr>
          <p:cNvPr id="2" name="Title 1"/>
          <p:cNvSpPr>
            <a:spLocks noGrp="1"/>
          </p:cNvSpPr>
          <p:nvPr>
            <p:ph type="title"/>
          </p:nvPr>
        </p:nvSpPr>
        <p:spPr>
          <a:xfrm>
            <a:off x="280515" y="420307"/>
            <a:ext cx="8582970" cy="3998803"/>
          </a:xfrm>
          <a:solidFill>
            <a:srgbClr val="000000">
              <a:alpha val="0"/>
            </a:srgbClr>
          </a:solidFill>
        </p:spPr>
        <p:txBody>
          <a:bodyPr>
            <a:normAutofit fontScale="90000"/>
          </a:bodyPr>
          <a:lstStyle/>
          <a:p>
            <a:pPr algn="ctr"/>
            <a:r>
              <a:rPr lang="en-US" sz="3600" b="0" dirty="0">
                <a:solidFill>
                  <a:schemeClr val="bg1"/>
                </a:solidFill>
              </a:rPr>
              <a:t/>
            </a:r>
            <a:br>
              <a:rPr lang="en-US" sz="3600" b="0" dirty="0">
                <a:solidFill>
                  <a:schemeClr val="bg1"/>
                </a:solidFill>
              </a:rPr>
            </a:br>
            <a:r>
              <a:rPr lang="en-US" sz="3800" b="0" dirty="0">
                <a:solidFill>
                  <a:schemeClr val="bg1"/>
                </a:solidFill>
              </a:rPr>
              <a:t>“A point of view can be a dangerous luxury when substituted for insight and </a:t>
            </a:r>
            <a:r>
              <a:rPr lang="en-US" sz="3800" b="0" dirty="0" smtClean="0">
                <a:solidFill>
                  <a:schemeClr val="bg1"/>
                </a:solidFill>
              </a:rPr>
              <a:t>understanding.”</a:t>
            </a:r>
            <a:r>
              <a:rPr lang="en-US" sz="3600" b="0" dirty="0" smtClean="0">
                <a:solidFill>
                  <a:schemeClr val="bg1"/>
                </a:solidFill>
              </a:rPr>
              <a:t/>
            </a:r>
            <a:br>
              <a:rPr lang="en-US" sz="3600" b="0" dirty="0" smtClean="0">
                <a:solidFill>
                  <a:schemeClr val="bg1"/>
                </a:solidFill>
              </a:rPr>
            </a:br>
            <a:r>
              <a:rPr lang="en-US" sz="3600" b="0" dirty="0">
                <a:solidFill>
                  <a:schemeClr val="bg1"/>
                </a:solidFill>
              </a:rPr>
              <a:t>	 </a:t>
            </a:r>
            <a:br>
              <a:rPr lang="en-US" sz="3600" b="0" dirty="0">
                <a:solidFill>
                  <a:schemeClr val="bg1"/>
                </a:solidFill>
              </a:rPr>
            </a:br>
            <a:r>
              <a:rPr lang="en-US" sz="3600" b="0" dirty="0" smtClean="0">
                <a:solidFill>
                  <a:schemeClr val="bg1"/>
                </a:solidFill>
              </a:rPr>
              <a:t>						 </a:t>
            </a:r>
            <a:r>
              <a:rPr lang="en-US" sz="3100" b="0" dirty="0">
                <a:solidFill>
                  <a:schemeClr val="bg1"/>
                </a:solidFill>
              </a:rPr>
              <a:t>Marshall McLuhan </a:t>
            </a:r>
            <a:r>
              <a:rPr lang="en-US" sz="3600" b="0" dirty="0">
                <a:solidFill>
                  <a:schemeClr val="bg1"/>
                </a:solidFill>
              </a:rPr>
              <a:t> </a:t>
            </a:r>
            <a:br>
              <a:rPr lang="en-US" sz="3600" b="0" dirty="0">
                <a:solidFill>
                  <a:schemeClr val="bg1"/>
                </a:solidFill>
              </a:rPr>
            </a:br>
            <a:r>
              <a:rPr lang="en-US" sz="3600" b="0" dirty="0"/>
              <a:t/>
            </a:r>
            <a:br>
              <a:rPr lang="en-US" sz="3600" b="0" dirty="0"/>
            </a:br>
            <a:r>
              <a:rPr lang="en-US" sz="3200" dirty="0" smtClean="0"/>
              <a:t/>
            </a:r>
            <a:br>
              <a:rPr lang="en-US" sz="3200" dirty="0" smtClean="0"/>
            </a:br>
            <a:endParaRPr lang="en-US" sz="3200" dirty="0"/>
          </a:p>
        </p:txBody>
      </p:sp>
    </p:spTree>
    <p:extLst>
      <p:ext uri="{BB962C8B-B14F-4D97-AF65-F5344CB8AC3E}">
        <p14:creationId xmlns:p14="http://schemas.microsoft.com/office/powerpoint/2010/main" val="423435246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1134311" y="1167561"/>
            <a:ext cx="7602366" cy="3263504"/>
          </a:xfrm>
        </p:spPr>
        <p:txBody>
          <a:bodyPr>
            <a:noAutofit/>
          </a:bodyPr>
          <a:lstStyle/>
          <a:p>
            <a:r>
              <a:rPr lang="en-US" sz="2000" b="0" dirty="0">
                <a:latin typeface="Garamond" panose="02020404030301010803" pitchFamily="18" charset="0"/>
              </a:rPr>
              <a:t>In predictive analytics, various algorithms are deployed to mine </a:t>
            </a:r>
            <a:r>
              <a:rPr lang="en-US" sz="2000" b="0" dirty="0" smtClean="0">
                <a:latin typeface="Garamond" panose="02020404030301010803" pitchFamily="18" charset="0"/>
              </a:rPr>
              <a:t>data to find </a:t>
            </a:r>
            <a:r>
              <a:rPr lang="en-US" sz="2000" b="0" dirty="0">
                <a:latin typeface="Garamond" panose="02020404030301010803" pitchFamily="18" charset="0"/>
              </a:rPr>
              <a:t>patterns </a:t>
            </a:r>
            <a:r>
              <a:rPr lang="en-US" sz="2000" b="0" dirty="0" smtClean="0">
                <a:latin typeface="Garamond" panose="02020404030301010803" pitchFamily="18" charset="0"/>
              </a:rPr>
              <a:t>with </a:t>
            </a:r>
            <a:r>
              <a:rPr lang="en-US" sz="2000" b="0" dirty="0">
                <a:latin typeface="Garamond" panose="02020404030301010803" pitchFamily="18" charset="0"/>
              </a:rPr>
              <a:t>the goal making predictions. </a:t>
            </a:r>
          </a:p>
          <a:p>
            <a:endParaRPr lang="en-US" sz="2000" b="0" dirty="0">
              <a:latin typeface="Garamond" panose="02020404030301010803" pitchFamily="18" charset="0"/>
            </a:endParaRPr>
          </a:p>
          <a:p>
            <a:r>
              <a:rPr lang="en-US" sz="2000" b="0" dirty="0" smtClean="0">
                <a:latin typeface="Garamond" panose="02020404030301010803" pitchFamily="18" charset="0"/>
              </a:rPr>
              <a:t>Predictive analytics systems deploy more complex algorithms and are more computationally intensive</a:t>
            </a:r>
          </a:p>
          <a:p>
            <a:endParaRPr lang="en-US" sz="2000" b="0" dirty="0" smtClean="0">
              <a:latin typeface="Garamond" panose="02020404030301010803" pitchFamily="18" charset="0"/>
            </a:endParaRPr>
          </a:p>
          <a:p>
            <a:r>
              <a:rPr lang="en-US" sz="2000" b="0" dirty="0">
                <a:latin typeface="Garamond" panose="02020404030301010803" pitchFamily="18" charset="0"/>
              </a:rPr>
              <a:t>In Predictive </a:t>
            </a:r>
            <a:r>
              <a:rPr lang="en-US" sz="2000" b="0" dirty="0" smtClean="0">
                <a:latin typeface="Garamond" panose="02020404030301010803" pitchFamily="18" charset="0"/>
              </a:rPr>
              <a:t>Analytics systems the focus is in predicting the future as opposed to describing what has happened in the past which is the </a:t>
            </a:r>
            <a:r>
              <a:rPr lang="en-US" sz="2000" b="0" dirty="0" err="1" smtClean="0">
                <a:latin typeface="Garamond" panose="02020404030301010803" pitchFamily="18" charset="0"/>
              </a:rPr>
              <a:t>focous</a:t>
            </a:r>
            <a:r>
              <a:rPr lang="en-US" sz="2000" b="0" dirty="0" smtClean="0">
                <a:latin typeface="Garamond" panose="02020404030301010803" pitchFamily="18" charset="0"/>
              </a:rPr>
              <a:t> of BI systems.    </a:t>
            </a:r>
          </a:p>
          <a:p>
            <a:pPr marL="0" indent="0">
              <a:buNone/>
            </a:pPr>
            <a:endParaRPr lang="en-US" sz="2000" b="0" dirty="0" smtClean="0">
              <a:latin typeface="Garamond" panose="02020404030301010803" pitchFamily="18" charset="0"/>
            </a:endParaRPr>
          </a:p>
          <a:p>
            <a:endParaRPr lang="en-US" sz="2000" b="0" dirty="0">
              <a:latin typeface="Garamond" panose="02020404030301010803" pitchFamily="18" charset="0"/>
            </a:endParaRPr>
          </a:p>
        </p:txBody>
      </p:sp>
      <p:sp>
        <p:nvSpPr>
          <p:cNvPr id="3" name="TextBox 2"/>
          <p:cNvSpPr txBox="1"/>
          <p:nvPr/>
        </p:nvSpPr>
        <p:spPr>
          <a:xfrm>
            <a:off x="0" y="0"/>
            <a:ext cx="9144000" cy="4718649"/>
          </a:xfrm>
          <a:prstGeom prst="rect">
            <a:avLst/>
          </a:prstGeom>
          <a:solidFill>
            <a:schemeClr val="tx1"/>
          </a:solidFill>
        </p:spPr>
        <p:txBody>
          <a:bodyPr wrap="square" rtlCol="0">
            <a:spAutoFit/>
          </a:bodyPr>
          <a:lstStyle/>
          <a:p>
            <a:endParaRPr lang="en-US" dirty="0"/>
          </a:p>
        </p:txBody>
      </p:sp>
      <p:sp>
        <p:nvSpPr>
          <p:cNvPr id="2" name="Title 1"/>
          <p:cNvSpPr>
            <a:spLocks noGrp="1"/>
          </p:cNvSpPr>
          <p:nvPr>
            <p:ph type="title"/>
          </p:nvPr>
        </p:nvSpPr>
        <p:spPr>
          <a:xfrm>
            <a:off x="280515" y="420307"/>
            <a:ext cx="8582970" cy="3998803"/>
          </a:xfrm>
          <a:solidFill>
            <a:srgbClr val="000000">
              <a:alpha val="0"/>
            </a:srgbClr>
          </a:solidFill>
        </p:spPr>
        <p:txBody>
          <a:bodyPr>
            <a:normAutofit fontScale="90000"/>
          </a:bodyPr>
          <a:lstStyle/>
          <a:p>
            <a:pPr algn="ctr"/>
            <a:r>
              <a:rPr lang="en-US" sz="3600" b="0" dirty="0">
                <a:solidFill>
                  <a:schemeClr val="bg1"/>
                </a:solidFill>
              </a:rPr>
              <a:t/>
            </a:r>
            <a:br>
              <a:rPr lang="en-US" sz="3600" b="0" dirty="0">
                <a:solidFill>
                  <a:schemeClr val="bg1"/>
                </a:solidFill>
              </a:rPr>
            </a:br>
            <a:r>
              <a:rPr lang="en-US" sz="3600" b="0" dirty="0" smtClean="0">
                <a:solidFill>
                  <a:schemeClr val="bg1"/>
                </a:solidFill>
              </a:rPr>
              <a:t>“People </a:t>
            </a:r>
            <a:r>
              <a:rPr lang="en-US" sz="3600" b="0" dirty="0">
                <a:solidFill>
                  <a:schemeClr val="bg1"/>
                </a:solidFill>
              </a:rPr>
              <a:t>put a lot less effort into picking apart evidence that confirms what they already believe.” </a:t>
            </a:r>
            <a:r>
              <a:rPr lang="en-US" sz="3600" b="0" dirty="0" smtClean="0">
                <a:solidFill>
                  <a:schemeClr val="bg1"/>
                </a:solidFill>
              </a:rPr>
              <a:t/>
            </a:r>
            <a:br>
              <a:rPr lang="en-US" sz="3600" b="0" dirty="0" smtClean="0">
                <a:solidFill>
                  <a:schemeClr val="bg1"/>
                </a:solidFill>
              </a:rPr>
            </a:br>
            <a:r>
              <a:rPr lang="en-US" sz="3600" b="0" dirty="0">
                <a:solidFill>
                  <a:schemeClr val="bg1"/>
                </a:solidFill>
              </a:rPr>
              <a:t/>
            </a:r>
            <a:br>
              <a:rPr lang="en-US" sz="3600" b="0" dirty="0">
                <a:solidFill>
                  <a:schemeClr val="bg1"/>
                </a:solidFill>
              </a:rPr>
            </a:br>
            <a:r>
              <a:rPr lang="en-US" sz="3600" b="0" dirty="0" smtClean="0">
                <a:solidFill>
                  <a:schemeClr val="bg1"/>
                </a:solidFill>
              </a:rPr>
              <a:t>						</a:t>
            </a:r>
            <a:r>
              <a:rPr lang="en-US" sz="3100" b="0" dirty="0" smtClean="0">
                <a:solidFill>
                  <a:schemeClr val="bg1"/>
                </a:solidFill>
              </a:rPr>
              <a:t> </a:t>
            </a:r>
            <a:r>
              <a:rPr lang="en-US" sz="3100" b="0" dirty="0">
                <a:solidFill>
                  <a:schemeClr val="bg1"/>
                </a:solidFill>
              </a:rPr>
              <a:t>Peter Watts, </a:t>
            </a:r>
            <a:r>
              <a:rPr lang="en-US" sz="3100" b="0" dirty="0" err="1">
                <a:solidFill>
                  <a:schemeClr val="bg1"/>
                </a:solidFill>
              </a:rPr>
              <a:t>Echopraxia</a:t>
            </a:r>
            <a:r>
              <a:rPr lang="en-US" sz="3600" b="0" dirty="0">
                <a:solidFill>
                  <a:schemeClr val="bg1"/>
                </a:solidFill>
              </a:rPr>
              <a:t> </a:t>
            </a:r>
            <a:br>
              <a:rPr lang="en-US" sz="3600" b="0" dirty="0">
                <a:solidFill>
                  <a:schemeClr val="bg1"/>
                </a:solidFill>
              </a:rPr>
            </a:br>
            <a:r>
              <a:rPr lang="en-US" sz="3600" b="0" dirty="0"/>
              <a:t/>
            </a:r>
            <a:br>
              <a:rPr lang="en-US" sz="3600" b="0" dirty="0"/>
            </a:br>
            <a:r>
              <a:rPr lang="en-US" sz="3200" dirty="0" smtClean="0"/>
              <a:t/>
            </a:r>
            <a:br>
              <a:rPr lang="en-US" sz="3200" dirty="0" smtClean="0"/>
            </a:br>
            <a:endParaRPr lang="en-US" sz="3200" dirty="0"/>
          </a:p>
        </p:txBody>
      </p:sp>
    </p:spTree>
    <p:extLst>
      <p:ext uri="{BB962C8B-B14F-4D97-AF65-F5344CB8AC3E}">
        <p14:creationId xmlns:p14="http://schemas.microsoft.com/office/powerpoint/2010/main" val="33849973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46994" y="-17286"/>
            <a:ext cx="6897006" cy="884172"/>
          </a:xfrm>
        </p:spPr>
        <p:txBody>
          <a:bodyPr/>
          <a:lstStyle/>
          <a:p>
            <a:r>
              <a:rPr lang="en-US" dirty="0" smtClean="0">
                <a:latin typeface="Garamond" panose="02020404030301010803" pitchFamily="18" charset="0"/>
              </a:rPr>
              <a:t>Using Analytics to Avoid Cognitive Biases </a:t>
            </a:r>
            <a:endParaRPr lang="en-US" dirty="0">
              <a:latin typeface="Garamond" panose="02020404030301010803" pitchFamily="18" charset="0"/>
            </a:endParaRPr>
          </a:p>
        </p:txBody>
      </p:sp>
      <p:sp>
        <p:nvSpPr>
          <p:cNvPr id="5" name="Content Placeholder 4"/>
          <p:cNvSpPr>
            <a:spLocks noGrp="1"/>
          </p:cNvSpPr>
          <p:nvPr>
            <p:ph sz="half" idx="1"/>
          </p:nvPr>
        </p:nvSpPr>
        <p:spPr>
          <a:xfrm>
            <a:off x="1444337" y="943644"/>
            <a:ext cx="7290168" cy="3458321"/>
          </a:xfrm>
        </p:spPr>
        <p:txBody>
          <a:bodyPr>
            <a:normAutofit lnSpcReduction="10000"/>
          </a:bodyPr>
          <a:lstStyle/>
          <a:p>
            <a:endParaRPr lang="en-US" b="0" dirty="0"/>
          </a:p>
          <a:p>
            <a:pPr>
              <a:buFont typeface="Wingdings" panose="05000000000000000000" pitchFamily="2" charset="2"/>
              <a:buChar char="§"/>
            </a:pPr>
            <a:r>
              <a:rPr lang="en-US" sz="2200" b="0" dirty="0" smtClean="0">
                <a:latin typeface="Garamond" panose="02020404030301010803" pitchFamily="18" charset="0"/>
              </a:rPr>
              <a:t>Using data-driven approaches for making critical decisions is an effective way to minimize our vulnerabilities to cognitive biases</a:t>
            </a:r>
            <a:endParaRPr lang="en-US" sz="2200" b="0" dirty="0">
              <a:latin typeface="Garamond" panose="02020404030301010803" pitchFamily="18" charset="0"/>
            </a:endParaRPr>
          </a:p>
          <a:p>
            <a:pPr>
              <a:buFont typeface="Wingdings" panose="05000000000000000000" pitchFamily="2" charset="2"/>
              <a:buChar char="§"/>
            </a:pPr>
            <a:endParaRPr lang="en-US" sz="2200" b="0" dirty="0" smtClean="0">
              <a:latin typeface="Garamond" panose="02020404030301010803" pitchFamily="18" charset="0"/>
            </a:endParaRPr>
          </a:p>
          <a:p>
            <a:pPr>
              <a:buFont typeface="Wingdings" panose="05000000000000000000" pitchFamily="2" charset="2"/>
              <a:buChar char="§"/>
            </a:pPr>
            <a:r>
              <a:rPr lang="en-US" sz="2200" b="0" dirty="0" smtClean="0">
                <a:latin typeface="Garamond" panose="02020404030301010803" pitchFamily="18" charset="0"/>
              </a:rPr>
              <a:t>Making informed decisions based on facts rather than assumptions can lead to much more desirable outcomes</a:t>
            </a:r>
          </a:p>
          <a:p>
            <a:pPr>
              <a:buFont typeface="Wingdings" panose="05000000000000000000" pitchFamily="2" charset="2"/>
              <a:buChar char="§"/>
            </a:pPr>
            <a:endParaRPr lang="en-US" sz="2200" b="0" dirty="0" smtClean="0">
              <a:latin typeface="Garamond" panose="02020404030301010803" pitchFamily="18" charset="0"/>
            </a:endParaRPr>
          </a:p>
          <a:p>
            <a:pPr>
              <a:buFont typeface="Wingdings" panose="05000000000000000000" pitchFamily="2" charset="2"/>
              <a:buChar char="§"/>
            </a:pPr>
            <a:r>
              <a:rPr lang="en-US" sz="2200" b="0" dirty="0" smtClean="0">
                <a:latin typeface="Garamond" panose="02020404030301010803" pitchFamily="18" charset="0"/>
              </a:rPr>
              <a:t>According to a study by Accenture Research, high performing firms found to be five times more likely to used analytics solutions for making strategic decisions. </a:t>
            </a:r>
            <a:endParaRPr lang="en-US" sz="2200" b="0" dirty="0">
              <a:latin typeface="Garamond" panose="02020404030301010803" pitchFamily="18" charset="0"/>
            </a:endParaRPr>
          </a:p>
          <a:p>
            <a:pPr>
              <a:buFont typeface="Wingdings" panose="05000000000000000000" pitchFamily="2" charset="2"/>
              <a:buChar char="§"/>
            </a:pPr>
            <a:endParaRPr lang="en-US" sz="2200" b="0" dirty="0"/>
          </a:p>
          <a:p>
            <a:pPr>
              <a:buFont typeface="Wingdings" panose="05000000000000000000" pitchFamily="2" charset="2"/>
              <a:buChar char="§"/>
            </a:pPr>
            <a:endParaRPr lang="en-US" dirty="0"/>
          </a:p>
          <a:p>
            <a:endParaRPr lang="en-US" dirty="0"/>
          </a:p>
          <a:p>
            <a:endParaRPr lang="en-US" dirty="0" smtClean="0"/>
          </a:p>
          <a:p>
            <a:endParaRPr lang="en-US" dirty="0"/>
          </a:p>
        </p:txBody>
      </p:sp>
      <p:pic>
        <p:nvPicPr>
          <p:cNvPr id="2" name="1_3_2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12763" y="4535488"/>
            <a:ext cx="487362" cy="487362"/>
          </a:xfrm>
          <a:prstGeom prst="rect">
            <a:avLst/>
          </a:prstGeom>
        </p:spPr>
      </p:pic>
    </p:spTree>
    <p:extLst>
      <p:ext uri="{BB962C8B-B14F-4D97-AF65-F5344CB8AC3E}">
        <p14:creationId xmlns:p14="http://schemas.microsoft.com/office/powerpoint/2010/main" val="23346894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211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2370107" y="264096"/>
            <a:ext cx="6169819" cy="641747"/>
          </a:xfrm>
          <a:noFill/>
          <a:ln/>
          <a:extLst>
            <a:ext uri="{91240B29-F687-4F45-9708-019B960494DF}">
              <a14:hiddenLine xmlns:a14="http://schemas.microsoft.com/office/drawing/2010/main" w="12700">
                <a:solidFill>
                  <a:schemeClr val="tx1"/>
                </a:solidFill>
                <a:miter lim="800000"/>
                <a:headEnd/>
                <a:tailEnd/>
              </a14:hiddenLine>
            </a:ext>
          </a:extLst>
        </p:spPr>
        <p:txBody>
          <a:bodyPr vert="horz" lIns="86916" tIns="42863" rIns="86916" bIns="42863" rtlCol="0" anchor="ctr">
            <a:normAutofit/>
          </a:bodyPr>
          <a:lstStyle/>
          <a:p>
            <a:r>
              <a:rPr lang="en-US" altLang="en-US" dirty="0" smtClean="0">
                <a:solidFill>
                  <a:schemeClr val="tx2">
                    <a:lumMod val="75000"/>
                  </a:schemeClr>
                </a:solidFill>
                <a:latin typeface="Garamond" panose="02020404030301010803" pitchFamily="18" charset="0"/>
              </a:rPr>
              <a:t>Decision Theories</a:t>
            </a:r>
            <a:endParaRPr lang="en-US" altLang="en-US" dirty="0">
              <a:latin typeface="Garamond" panose="02020404030301010803" pitchFamily="18" charset="0"/>
            </a:endParaRPr>
          </a:p>
        </p:txBody>
      </p:sp>
      <p:sp>
        <p:nvSpPr>
          <p:cNvPr id="35843" name="Rectangle 3"/>
          <p:cNvSpPr>
            <a:spLocks noGrp="1" noChangeArrowheads="1"/>
          </p:cNvSpPr>
          <p:nvPr>
            <p:ph type="body" idx="1"/>
          </p:nvPr>
        </p:nvSpPr>
        <p:spPr>
          <a:xfrm>
            <a:off x="2034827" y="1382266"/>
            <a:ext cx="5829300" cy="2417827"/>
          </a:xfrm>
          <a:noFill/>
          <a:ln/>
          <a:extLst>
            <a:ext uri="{91240B29-F687-4F45-9708-019B960494DF}">
              <a14:hiddenLine xmlns:a14="http://schemas.microsoft.com/office/drawing/2010/main" w="25400">
                <a:solidFill>
                  <a:schemeClr val="tx1"/>
                </a:solidFill>
                <a:miter lim="800000"/>
                <a:headEnd/>
                <a:tailEnd/>
              </a14:hiddenLine>
            </a:ext>
          </a:extLst>
        </p:spPr>
        <p:txBody>
          <a:bodyPr vert="horz" lIns="82154" tIns="39291" rIns="82154" bIns="39291" rtlCol="0">
            <a:normAutofit/>
          </a:bodyPr>
          <a:lstStyle/>
          <a:p>
            <a:pPr marL="342900" lvl="1" indent="0">
              <a:buNone/>
            </a:pPr>
            <a:r>
              <a:rPr lang="en-US" altLang="en-US" sz="2000" dirty="0" smtClean="0">
                <a:solidFill>
                  <a:schemeClr val="tx2">
                    <a:lumMod val="75000"/>
                  </a:schemeClr>
                </a:solidFill>
                <a:latin typeface="Garamond" panose="02020404030301010803" pitchFamily="18" charset="0"/>
              </a:rPr>
              <a:t>We will briefly review the following decision theories:</a:t>
            </a:r>
          </a:p>
          <a:p>
            <a:pPr marL="342900" lvl="1" indent="0">
              <a:buNone/>
            </a:pPr>
            <a:endParaRPr lang="en-US" altLang="en-US" sz="2000" dirty="0" smtClean="0">
              <a:solidFill>
                <a:schemeClr val="tx2">
                  <a:lumMod val="75000"/>
                </a:schemeClr>
              </a:solidFill>
              <a:latin typeface="Garamond" panose="02020404030301010803" pitchFamily="18" charset="0"/>
            </a:endParaRPr>
          </a:p>
          <a:p>
            <a:pPr lvl="2">
              <a:buFont typeface="Wingdings" panose="05000000000000000000" pitchFamily="2" charset="2"/>
              <a:buChar char="§"/>
            </a:pPr>
            <a:r>
              <a:rPr lang="en-US" altLang="en-US" sz="2000" dirty="0">
                <a:solidFill>
                  <a:schemeClr val="tx2">
                    <a:lumMod val="75000"/>
                  </a:schemeClr>
                </a:solidFill>
                <a:latin typeface="Garamond" panose="02020404030301010803" pitchFamily="18" charset="0"/>
              </a:rPr>
              <a:t>Rational Choice Theory</a:t>
            </a:r>
          </a:p>
          <a:p>
            <a:pPr lvl="2">
              <a:buFont typeface="Wingdings" panose="05000000000000000000" pitchFamily="2" charset="2"/>
              <a:buChar char="§"/>
            </a:pPr>
            <a:r>
              <a:rPr lang="en-US" altLang="en-US" sz="2000" dirty="0">
                <a:solidFill>
                  <a:schemeClr val="tx2">
                    <a:lumMod val="75000"/>
                  </a:schemeClr>
                </a:solidFill>
                <a:latin typeface="Garamond" panose="02020404030301010803" pitchFamily="18" charset="0"/>
              </a:rPr>
              <a:t>Utility Theory</a:t>
            </a:r>
          </a:p>
          <a:p>
            <a:pPr lvl="2">
              <a:buFont typeface="Wingdings" panose="05000000000000000000" pitchFamily="2" charset="2"/>
              <a:buChar char="§"/>
            </a:pPr>
            <a:r>
              <a:rPr lang="en-US" altLang="en-US" sz="2000" dirty="0" smtClean="0">
                <a:solidFill>
                  <a:schemeClr val="tx2">
                    <a:lumMod val="75000"/>
                  </a:schemeClr>
                </a:solidFill>
                <a:latin typeface="Garamond" panose="02020404030301010803" pitchFamily="18" charset="0"/>
              </a:rPr>
              <a:t>Bounded </a:t>
            </a:r>
            <a:r>
              <a:rPr lang="en-US" altLang="en-US" sz="2000" dirty="0">
                <a:solidFill>
                  <a:schemeClr val="tx2">
                    <a:lumMod val="75000"/>
                  </a:schemeClr>
                </a:solidFill>
                <a:latin typeface="Garamond" panose="02020404030301010803" pitchFamily="18" charset="0"/>
              </a:rPr>
              <a:t>Rationality</a:t>
            </a:r>
          </a:p>
          <a:p>
            <a:pPr lvl="1">
              <a:buFont typeface="Wingdings" panose="05000000000000000000" pitchFamily="2" charset="2"/>
              <a:buChar char="§"/>
            </a:pPr>
            <a:endParaRPr lang="en-US" altLang="en-US" sz="1700" dirty="0">
              <a:solidFill>
                <a:schemeClr val="tx2">
                  <a:lumMod val="75000"/>
                </a:schemeClr>
              </a:solidFill>
              <a:latin typeface="Garamond" panose="02020404030301010803" pitchFamily="18" charset="0"/>
            </a:endParaRPr>
          </a:p>
        </p:txBody>
      </p:sp>
      <p:pic>
        <p:nvPicPr>
          <p:cNvPr id="2" name="1_3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7363" y="4322763"/>
            <a:ext cx="487362" cy="487362"/>
          </a:xfrm>
          <a:prstGeom prst="rect">
            <a:avLst/>
          </a:prstGeom>
        </p:spPr>
      </p:pic>
    </p:spTree>
    <p:extLst>
      <p:ext uri="{BB962C8B-B14F-4D97-AF65-F5344CB8AC3E}">
        <p14:creationId xmlns:p14="http://schemas.microsoft.com/office/powerpoint/2010/main" val="3770223623"/>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1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2370107" y="264096"/>
            <a:ext cx="6169819" cy="641747"/>
          </a:xfrm>
          <a:noFill/>
          <a:ln/>
          <a:extLst>
            <a:ext uri="{91240B29-F687-4F45-9708-019B960494DF}">
              <a14:hiddenLine xmlns:a14="http://schemas.microsoft.com/office/drawing/2010/main" w="12700">
                <a:solidFill>
                  <a:schemeClr val="tx1"/>
                </a:solidFill>
                <a:miter lim="800000"/>
                <a:headEnd/>
                <a:tailEnd/>
              </a14:hiddenLine>
            </a:ext>
          </a:extLst>
        </p:spPr>
        <p:txBody>
          <a:bodyPr vert="horz" lIns="86916" tIns="42863" rIns="86916" bIns="42863" rtlCol="0" anchor="ctr">
            <a:normAutofit/>
          </a:bodyPr>
          <a:lstStyle/>
          <a:p>
            <a:r>
              <a:rPr lang="en-US" altLang="en-US" dirty="0">
                <a:solidFill>
                  <a:schemeClr val="tx2">
                    <a:lumMod val="75000"/>
                  </a:schemeClr>
                </a:solidFill>
                <a:latin typeface="Garamond" panose="02020404030301010803" pitchFamily="18" charset="0"/>
              </a:rPr>
              <a:t>Rational Choice Theory</a:t>
            </a:r>
          </a:p>
        </p:txBody>
      </p:sp>
      <p:sp>
        <p:nvSpPr>
          <p:cNvPr id="35843" name="Rectangle 3"/>
          <p:cNvSpPr>
            <a:spLocks noGrp="1" noChangeArrowheads="1"/>
          </p:cNvSpPr>
          <p:nvPr>
            <p:ph type="body" idx="1"/>
          </p:nvPr>
        </p:nvSpPr>
        <p:spPr>
          <a:xfrm>
            <a:off x="1842232" y="1153666"/>
            <a:ext cx="6697694" cy="3146872"/>
          </a:xfrm>
          <a:noFill/>
          <a:ln/>
          <a:extLst>
            <a:ext uri="{91240B29-F687-4F45-9708-019B960494DF}">
              <a14:hiddenLine xmlns:a14="http://schemas.microsoft.com/office/drawing/2010/main" w="25400">
                <a:solidFill>
                  <a:schemeClr val="tx1"/>
                </a:solidFill>
                <a:miter lim="800000"/>
                <a:headEnd/>
                <a:tailEnd/>
              </a14:hiddenLine>
            </a:ext>
          </a:extLst>
        </p:spPr>
        <p:txBody>
          <a:bodyPr vert="horz" lIns="82154" tIns="39291" rIns="82154" bIns="39291" rtlCol="0">
            <a:normAutofit fontScale="92500" lnSpcReduction="20000"/>
          </a:bodyPr>
          <a:lstStyle/>
          <a:p>
            <a:pPr marL="342900" lvl="1" indent="0">
              <a:buNone/>
            </a:pPr>
            <a:r>
              <a:rPr lang="en-US" altLang="en-US" sz="2200" dirty="0">
                <a:solidFill>
                  <a:schemeClr val="tx2">
                    <a:lumMod val="75000"/>
                  </a:schemeClr>
                </a:solidFill>
                <a:latin typeface="Garamond" panose="02020404030301010803" pitchFamily="18" charset="0"/>
              </a:rPr>
              <a:t>V</a:t>
            </a:r>
            <a:r>
              <a:rPr lang="en-US" altLang="en-US" sz="2200" dirty="0" smtClean="0">
                <a:solidFill>
                  <a:schemeClr val="tx2">
                    <a:lumMod val="75000"/>
                  </a:schemeClr>
                </a:solidFill>
                <a:latin typeface="Garamond" panose="02020404030301010803" pitchFamily="18" charset="0"/>
              </a:rPr>
              <a:t>on </a:t>
            </a:r>
            <a:r>
              <a:rPr lang="en-US" altLang="en-US" sz="2200" dirty="0">
                <a:solidFill>
                  <a:schemeClr val="tx2">
                    <a:lumMod val="75000"/>
                  </a:schemeClr>
                </a:solidFill>
                <a:latin typeface="Garamond" panose="02020404030301010803" pitchFamily="18" charset="0"/>
              </a:rPr>
              <a:t>Neumann &amp; Morgenstern (1947) attempted to remove psychological assumptions from the theory of decision making</a:t>
            </a:r>
            <a:r>
              <a:rPr lang="en-US" altLang="en-US" sz="2200" dirty="0" smtClean="0">
                <a:solidFill>
                  <a:schemeClr val="tx2">
                    <a:lumMod val="75000"/>
                  </a:schemeClr>
                </a:solidFill>
                <a:latin typeface="Garamond" panose="02020404030301010803" pitchFamily="18" charset="0"/>
              </a:rPr>
              <a:t>:</a:t>
            </a:r>
            <a:br>
              <a:rPr lang="en-US" altLang="en-US" sz="2200" dirty="0" smtClean="0">
                <a:solidFill>
                  <a:schemeClr val="tx2">
                    <a:lumMod val="75000"/>
                  </a:schemeClr>
                </a:solidFill>
                <a:latin typeface="Garamond" panose="02020404030301010803" pitchFamily="18" charset="0"/>
              </a:rPr>
            </a:br>
            <a:endParaRPr lang="en-US" altLang="en-US" sz="2200" dirty="0">
              <a:solidFill>
                <a:schemeClr val="tx2">
                  <a:lumMod val="75000"/>
                </a:schemeClr>
              </a:solidFill>
              <a:latin typeface="Garamond" panose="02020404030301010803" pitchFamily="18" charset="0"/>
            </a:endParaRPr>
          </a:p>
          <a:p>
            <a:pPr lvl="2">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Individuals have precise information about the consequences of their </a:t>
            </a:r>
            <a:r>
              <a:rPr lang="en-US" altLang="en-US" sz="2200" dirty="0" smtClean="0">
                <a:solidFill>
                  <a:schemeClr val="tx2">
                    <a:lumMod val="75000"/>
                  </a:schemeClr>
                </a:solidFill>
                <a:latin typeface="Garamond" panose="02020404030301010803" pitchFamily="18" charset="0"/>
              </a:rPr>
              <a:t>actions</a:t>
            </a:r>
            <a:br>
              <a:rPr lang="en-US" altLang="en-US" sz="2200" dirty="0" smtClean="0">
                <a:solidFill>
                  <a:schemeClr val="tx2">
                    <a:lumMod val="75000"/>
                  </a:schemeClr>
                </a:solidFill>
                <a:latin typeface="Garamond" panose="02020404030301010803" pitchFamily="18" charset="0"/>
              </a:rPr>
            </a:br>
            <a:endParaRPr lang="en-US" altLang="en-US" sz="2200" dirty="0">
              <a:solidFill>
                <a:schemeClr val="tx2">
                  <a:lumMod val="75000"/>
                </a:schemeClr>
              </a:solidFill>
              <a:latin typeface="Garamond" panose="02020404030301010803" pitchFamily="18" charset="0"/>
            </a:endParaRPr>
          </a:p>
          <a:p>
            <a:pPr lvl="2">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Individuals have sufficient time and capability to weigh </a:t>
            </a:r>
            <a:r>
              <a:rPr lang="en-US" altLang="en-US" sz="2200" dirty="0" smtClean="0">
                <a:solidFill>
                  <a:schemeClr val="tx2">
                    <a:lumMod val="75000"/>
                  </a:schemeClr>
                </a:solidFill>
                <a:latin typeface="Garamond" panose="02020404030301010803" pitchFamily="18" charset="0"/>
              </a:rPr>
              <a:t>alternatives</a:t>
            </a:r>
            <a:br>
              <a:rPr lang="en-US" altLang="en-US" sz="2200" dirty="0" smtClean="0">
                <a:solidFill>
                  <a:schemeClr val="tx2">
                    <a:lumMod val="75000"/>
                  </a:schemeClr>
                </a:solidFill>
                <a:latin typeface="Garamond" panose="02020404030301010803" pitchFamily="18" charset="0"/>
              </a:rPr>
            </a:br>
            <a:endParaRPr lang="en-US" altLang="en-US" sz="2200" dirty="0">
              <a:solidFill>
                <a:schemeClr val="tx2">
                  <a:lumMod val="75000"/>
                </a:schemeClr>
              </a:solidFill>
              <a:latin typeface="Garamond" panose="02020404030301010803" pitchFamily="18" charset="0"/>
            </a:endParaRPr>
          </a:p>
          <a:p>
            <a:pPr lvl="2">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All decisions are “forward looking” </a:t>
            </a:r>
            <a:r>
              <a:rPr lang="en-US" altLang="en-US" sz="2200" dirty="0" smtClean="0">
                <a:solidFill>
                  <a:schemeClr val="tx2">
                    <a:lumMod val="75000"/>
                  </a:schemeClr>
                </a:solidFill>
                <a:latin typeface="Garamond" panose="02020404030301010803" pitchFamily="18" charset="0"/>
              </a:rPr>
              <a:t/>
            </a:r>
            <a:br>
              <a:rPr lang="en-US" altLang="en-US" sz="2200" dirty="0" smtClean="0">
                <a:solidFill>
                  <a:schemeClr val="tx2">
                    <a:lumMod val="75000"/>
                  </a:schemeClr>
                </a:solidFill>
                <a:latin typeface="Garamond" panose="02020404030301010803" pitchFamily="18" charset="0"/>
              </a:rPr>
            </a:br>
            <a:endParaRPr lang="en-US" altLang="en-US" sz="2200" dirty="0" smtClean="0">
              <a:solidFill>
                <a:schemeClr val="tx2">
                  <a:lumMod val="75000"/>
                </a:schemeClr>
              </a:solidFill>
              <a:latin typeface="Garamond" panose="02020404030301010803" pitchFamily="18" charset="0"/>
            </a:endParaRPr>
          </a:p>
          <a:p>
            <a:pPr lvl="2">
              <a:buFont typeface="Wingdings" panose="05000000000000000000" pitchFamily="2" charset="2"/>
              <a:buChar char="§"/>
            </a:pPr>
            <a:r>
              <a:rPr lang="en-US" altLang="en-US" sz="2200" dirty="0" smtClean="0">
                <a:solidFill>
                  <a:schemeClr val="tx2">
                    <a:lumMod val="75000"/>
                  </a:schemeClr>
                </a:solidFill>
                <a:latin typeface="Garamond" panose="02020404030301010803" pitchFamily="18" charset="0"/>
              </a:rPr>
              <a:t>“</a:t>
            </a:r>
            <a:r>
              <a:rPr lang="en-US" altLang="en-US" sz="2200" dirty="0">
                <a:solidFill>
                  <a:schemeClr val="tx2">
                    <a:lumMod val="75000"/>
                  </a:schemeClr>
                </a:solidFill>
                <a:latin typeface="Garamond" panose="02020404030301010803" pitchFamily="18" charset="0"/>
              </a:rPr>
              <a:t>Game theory” is RCT in practice</a:t>
            </a:r>
          </a:p>
          <a:p>
            <a:pPr lvl="1">
              <a:buFont typeface="Wingdings" panose="05000000000000000000" pitchFamily="2" charset="2"/>
              <a:buChar char="§"/>
            </a:pPr>
            <a:endParaRPr lang="en-US" altLang="en-US" sz="1700" dirty="0">
              <a:solidFill>
                <a:schemeClr val="tx2">
                  <a:lumMod val="75000"/>
                </a:schemeClr>
              </a:solidFill>
              <a:latin typeface="Garamond" panose="02020404030301010803" pitchFamily="18" charset="0"/>
            </a:endParaRPr>
          </a:p>
        </p:txBody>
      </p:sp>
      <p:pic>
        <p:nvPicPr>
          <p:cNvPr id="2" name="1_3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825" y="4398963"/>
            <a:ext cx="487363" cy="487362"/>
          </a:xfrm>
          <a:prstGeom prst="rect">
            <a:avLst/>
          </a:prstGeom>
        </p:spPr>
      </p:pic>
    </p:spTree>
    <p:extLst>
      <p:ext uri="{BB962C8B-B14F-4D97-AF65-F5344CB8AC3E}">
        <p14:creationId xmlns:p14="http://schemas.microsoft.com/office/powerpoint/2010/main" val="3264868100"/>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39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2370107" y="264096"/>
            <a:ext cx="6169819" cy="641747"/>
          </a:xfrm>
          <a:noFill/>
          <a:ln/>
          <a:extLst>
            <a:ext uri="{91240B29-F687-4F45-9708-019B960494DF}">
              <a14:hiddenLine xmlns:a14="http://schemas.microsoft.com/office/drawing/2010/main" w="12700">
                <a:solidFill>
                  <a:schemeClr val="tx1"/>
                </a:solidFill>
                <a:miter lim="800000"/>
                <a:headEnd/>
                <a:tailEnd/>
              </a14:hiddenLine>
            </a:ext>
          </a:extLst>
        </p:spPr>
        <p:txBody>
          <a:bodyPr vert="horz" lIns="86916" tIns="42863" rIns="86916" bIns="42863" rtlCol="0" anchor="ctr">
            <a:normAutofit/>
          </a:bodyPr>
          <a:lstStyle/>
          <a:p>
            <a:r>
              <a:rPr lang="en-US" altLang="en-US" dirty="0">
                <a:solidFill>
                  <a:schemeClr val="tx2">
                    <a:lumMod val="75000"/>
                  </a:schemeClr>
                </a:solidFill>
                <a:latin typeface="Garamond" panose="02020404030301010803" pitchFamily="18" charset="0"/>
              </a:rPr>
              <a:t>Utility Theory</a:t>
            </a:r>
          </a:p>
        </p:txBody>
      </p:sp>
      <p:sp>
        <p:nvSpPr>
          <p:cNvPr id="35843" name="Rectangle 3"/>
          <p:cNvSpPr>
            <a:spLocks noGrp="1" noChangeArrowheads="1"/>
          </p:cNvSpPr>
          <p:nvPr>
            <p:ph type="body" idx="1"/>
          </p:nvPr>
        </p:nvSpPr>
        <p:spPr>
          <a:xfrm>
            <a:off x="1770794" y="1150044"/>
            <a:ext cx="6697694" cy="3432622"/>
          </a:xfrm>
          <a:noFill/>
          <a:ln/>
          <a:extLst>
            <a:ext uri="{91240B29-F687-4F45-9708-019B960494DF}">
              <a14:hiddenLine xmlns:a14="http://schemas.microsoft.com/office/drawing/2010/main" w="25400">
                <a:solidFill>
                  <a:schemeClr val="tx1"/>
                </a:solidFill>
                <a:miter lim="800000"/>
                <a:headEnd/>
                <a:tailEnd/>
              </a14:hiddenLine>
            </a:ext>
          </a:extLst>
        </p:spPr>
        <p:txBody>
          <a:bodyPr vert="horz" lIns="82154" tIns="39291" rIns="82154" bIns="39291" rtlCol="0">
            <a:normAutofit fontScale="92500" lnSpcReduction="20000"/>
          </a:bodyPr>
          <a:lstStyle/>
          <a:p>
            <a:pPr lvl="1">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Utility </a:t>
            </a:r>
            <a:r>
              <a:rPr lang="en-US" altLang="en-US" sz="2200" dirty="0" smtClean="0">
                <a:solidFill>
                  <a:schemeClr val="tx2">
                    <a:lumMod val="75000"/>
                  </a:schemeClr>
                </a:solidFill>
                <a:latin typeface="Garamond" panose="02020404030301010803" pitchFamily="18" charset="0"/>
              </a:rPr>
              <a:t>Theory determines </a:t>
            </a:r>
            <a:r>
              <a:rPr lang="en-US" altLang="en-US" sz="2200" dirty="0">
                <a:solidFill>
                  <a:schemeClr val="tx2">
                    <a:lumMod val="75000"/>
                  </a:schemeClr>
                </a:solidFill>
                <a:latin typeface="Garamond" panose="02020404030301010803" pitchFamily="18" charset="0"/>
              </a:rPr>
              <a:t>how preferences are determined within </a:t>
            </a:r>
            <a:r>
              <a:rPr lang="en-US" altLang="en-US" sz="2200" dirty="0" smtClean="0">
                <a:solidFill>
                  <a:schemeClr val="tx2">
                    <a:lumMod val="75000"/>
                  </a:schemeClr>
                </a:solidFill>
                <a:latin typeface="Garamond" panose="02020404030301010803" pitchFamily="18" charset="0"/>
              </a:rPr>
              <a:t>RCT</a:t>
            </a:r>
          </a:p>
          <a:p>
            <a:pPr lvl="1">
              <a:buFont typeface="Wingdings" panose="05000000000000000000" pitchFamily="2" charset="2"/>
              <a:buChar char="§"/>
            </a:pPr>
            <a:endParaRPr lang="en-US" altLang="en-US" sz="2200" dirty="0" smtClean="0">
              <a:solidFill>
                <a:schemeClr val="tx2">
                  <a:lumMod val="75000"/>
                </a:schemeClr>
              </a:solidFill>
              <a:latin typeface="Garamond" panose="02020404030301010803" pitchFamily="18" charset="0"/>
            </a:endParaRPr>
          </a:p>
          <a:p>
            <a:pPr lvl="1">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Strictly construed, UT assigns a common currency (</a:t>
            </a:r>
            <a:r>
              <a:rPr lang="en-US" altLang="en-US" sz="2200" dirty="0" smtClean="0">
                <a:solidFill>
                  <a:schemeClr val="tx2">
                    <a:lumMod val="75000"/>
                  </a:schemeClr>
                </a:solidFill>
                <a:latin typeface="Garamond" panose="02020404030301010803" pitchFamily="18" charset="0"/>
              </a:rPr>
              <a:t>utility) </a:t>
            </a:r>
            <a:r>
              <a:rPr lang="en-US" altLang="en-US" sz="2200" dirty="0">
                <a:solidFill>
                  <a:schemeClr val="tx2">
                    <a:lumMod val="75000"/>
                  </a:schemeClr>
                </a:solidFill>
                <a:latin typeface="Garamond" panose="02020404030301010803" pitchFamily="18" charset="0"/>
              </a:rPr>
              <a:t>to disparate outcomes</a:t>
            </a:r>
          </a:p>
          <a:p>
            <a:pPr lvl="1">
              <a:buFont typeface="Wingdings" panose="05000000000000000000" pitchFamily="2" charset="2"/>
              <a:buChar char="§"/>
            </a:pPr>
            <a:endParaRPr lang="en-US" altLang="en-US" sz="2200" dirty="0" smtClean="0">
              <a:solidFill>
                <a:schemeClr val="tx2">
                  <a:lumMod val="75000"/>
                </a:schemeClr>
              </a:solidFill>
              <a:latin typeface="Garamond" panose="02020404030301010803" pitchFamily="18" charset="0"/>
            </a:endParaRPr>
          </a:p>
          <a:p>
            <a:pPr lvl="1">
              <a:buFont typeface="Wingdings" panose="05000000000000000000" pitchFamily="2" charset="2"/>
              <a:buChar char="§"/>
            </a:pPr>
            <a:r>
              <a:rPr lang="en-US" altLang="en-US" sz="2200" dirty="0" smtClean="0">
                <a:solidFill>
                  <a:schemeClr val="tx2">
                    <a:lumMod val="75000"/>
                  </a:schemeClr>
                </a:solidFill>
                <a:latin typeface="Garamond" panose="02020404030301010803" pitchFamily="18" charset="0"/>
              </a:rPr>
              <a:t>In </a:t>
            </a:r>
            <a:r>
              <a:rPr lang="en-US" altLang="en-US" sz="2200" dirty="0">
                <a:solidFill>
                  <a:schemeClr val="tx2">
                    <a:lumMod val="75000"/>
                  </a:schemeClr>
                </a:solidFill>
                <a:latin typeface="Garamond" panose="02020404030301010803" pitchFamily="18" charset="0"/>
              </a:rPr>
              <a:t>this context, the </a:t>
            </a:r>
            <a:r>
              <a:rPr lang="en-US" altLang="en-US" sz="2200" dirty="0" smtClean="0">
                <a:solidFill>
                  <a:schemeClr val="tx2">
                    <a:lumMod val="75000"/>
                  </a:schemeClr>
                </a:solidFill>
                <a:latin typeface="Garamond" panose="02020404030301010803" pitchFamily="18" charset="0"/>
              </a:rPr>
              <a:t>utility </a:t>
            </a:r>
            <a:r>
              <a:rPr lang="en-US" altLang="en-US" sz="2200" dirty="0">
                <a:solidFill>
                  <a:schemeClr val="tx2">
                    <a:lumMod val="75000"/>
                  </a:schemeClr>
                </a:solidFill>
                <a:latin typeface="Garamond" panose="02020404030301010803" pitchFamily="18" charset="0"/>
              </a:rPr>
              <a:t>is </a:t>
            </a:r>
            <a:r>
              <a:rPr lang="en-US" altLang="en-US" sz="2200" dirty="0" smtClean="0">
                <a:solidFill>
                  <a:schemeClr val="tx2">
                    <a:lumMod val="75000"/>
                  </a:schemeClr>
                </a:solidFill>
                <a:latin typeface="Garamond" panose="02020404030301010803" pitchFamily="18" charset="0"/>
              </a:rPr>
              <a:t>a quantitative </a:t>
            </a:r>
            <a:r>
              <a:rPr lang="en-US" altLang="en-US" sz="2200" dirty="0">
                <a:solidFill>
                  <a:schemeClr val="tx2">
                    <a:lumMod val="75000"/>
                  </a:schemeClr>
                </a:solidFill>
                <a:latin typeface="Garamond" panose="02020404030301010803" pitchFamily="18" charset="0"/>
              </a:rPr>
              <a:t>measure of the attractiveness of a potential </a:t>
            </a:r>
            <a:r>
              <a:rPr lang="en-US" altLang="en-US" sz="2200" dirty="0" smtClean="0">
                <a:solidFill>
                  <a:schemeClr val="tx2">
                    <a:lumMod val="75000"/>
                  </a:schemeClr>
                </a:solidFill>
                <a:latin typeface="Garamond" panose="02020404030301010803" pitchFamily="18" charset="0"/>
              </a:rPr>
              <a:t>outcome</a:t>
            </a:r>
          </a:p>
          <a:p>
            <a:pPr lvl="1">
              <a:buFont typeface="Wingdings" panose="05000000000000000000" pitchFamily="2" charset="2"/>
              <a:buChar char="§"/>
            </a:pPr>
            <a:endParaRPr lang="en-US" altLang="en-US" sz="2200" dirty="0">
              <a:solidFill>
                <a:schemeClr val="tx2">
                  <a:lumMod val="75000"/>
                </a:schemeClr>
              </a:solidFill>
              <a:latin typeface="Garamond" panose="02020404030301010803" pitchFamily="18" charset="0"/>
            </a:endParaRPr>
          </a:p>
          <a:p>
            <a:pPr lvl="1">
              <a:buFont typeface="Wingdings" panose="05000000000000000000" pitchFamily="2" charset="2"/>
              <a:buChar char="§"/>
            </a:pPr>
            <a:r>
              <a:rPr lang="en-US" altLang="en-US" sz="2200" dirty="0" smtClean="0">
                <a:solidFill>
                  <a:schemeClr val="tx2">
                    <a:lumMod val="75000"/>
                  </a:schemeClr>
                </a:solidFill>
                <a:latin typeface="Garamond" panose="02020404030301010803" pitchFamily="18" charset="0"/>
              </a:rPr>
              <a:t>The objective is to maximize this utility </a:t>
            </a:r>
          </a:p>
          <a:p>
            <a:pPr lvl="1">
              <a:buFont typeface="Wingdings" panose="05000000000000000000" pitchFamily="2" charset="2"/>
              <a:buChar char="§"/>
            </a:pPr>
            <a:endParaRPr lang="en-US" altLang="en-US" sz="2200" dirty="0">
              <a:solidFill>
                <a:schemeClr val="tx2">
                  <a:lumMod val="75000"/>
                </a:schemeClr>
              </a:solidFill>
              <a:latin typeface="Garamond" panose="02020404030301010803" pitchFamily="18" charset="0"/>
            </a:endParaRPr>
          </a:p>
          <a:p>
            <a:pPr lvl="1">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Under uncertainty, the “value” of a choice is the expected value of probabilistic outcomes</a:t>
            </a:r>
          </a:p>
          <a:p>
            <a:pPr lvl="1">
              <a:buFont typeface="Wingdings" panose="05000000000000000000" pitchFamily="2" charset="2"/>
              <a:buChar char="§"/>
            </a:pPr>
            <a:endParaRPr lang="en-US" altLang="en-US" sz="1700" dirty="0" smtClean="0">
              <a:solidFill>
                <a:schemeClr val="tx2">
                  <a:lumMod val="75000"/>
                </a:schemeClr>
              </a:solidFill>
              <a:latin typeface="Garamond" panose="02020404030301010803" pitchFamily="18" charset="0"/>
            </a:endParaRPr>
          </a:p>
          <a:p>
            <a:pPr marL="342900" lvl="1" indent="0">
              <a:buNone/>
            </a:pPr>
            <a:endParaRPr lang="en-US" altLang="en-US" sz="1700" dirty="0" smtClean="0">
              <a:solidFill>
                <a:schemeClr val="tx2">
                  <a:lumMod val="75000"/>
                </a:schemeClr>
              </a:solidFill>
              <a:latin typeface="Garamond" panose="02020404030301010803" pitchFamily="18" charset="0"/>
            </a:endParaRPr>
          </a:p>
          <a:p>
            <a:pPr marL="342900" lvl="1" indent="0">
              <a:buNone/>
            </a:pPr>
            <a:endParaRPr lang="en-US" altLang="en-US" sz="1700" dirty="0" smtClean="0">
              <a:solidFill>
                <a:schemeClr val="tx2">
                  <a:lumMod val="75000"/>
                </a:schemeClr>
              </a:solidFill>
              <a:latin typeface="Garamond" panose="02020404030301010803" pitchFamily="18" charset="0"/>
            </a:endParaRPr>
          </a:p>
          <a:p>
            <a:pPr marL="342900" lvl="1" indent="0">
              <a:buNone/>
            </a:pPr>
            <a:endParaRPr lang="en-US" altLang="en-US" sz="1700" dirty="0">
              <a:solidFill>
                <a:schemeClr val="tx2">
                  <a:lumMod val="75000"/>
                </a:schemeClr>
              </a:solidFill>
              <a:latin typeface="Garamond" panose="02020404030301010803" pitchFamily="18" charset="0"/>
            </a:endParaRPr>
          </a:p>
          <a:p>
            <a:pPr marL="342900" lvl="1" indent="0">
              <a:buNone/>
            </a:pPr>
            <a:endParaRPr lang="en-US" altLang="en-US" sz="1700" dirty="0">
              <a:solidFill>
                <a:schemeClr val="tx2">
                  <a:lumMod val="75000"/>
                </a:schemeClr>
              </a:solidFill>
              <a:latin typeface="Garamond" panose="02020404030301010803" pitchFamily="18" charset="0"/>
            </a:endParaRPr>
          </a:p>
          <a:p>
            <a:pPr lvl="1">
              <a:buFont typeface="Wingdings" panose="05000000000000000000" pitchFamily="2" charset="2"/>
              <a:buChar char="§"/>
            </a:pPr>
            <a:endParaRPr lang="en-US" altLang="en-US" sz="1700" dirty="0">
              <a:solidFill>
                <a:schemeClr val="tx2">
                  <a:lumMod val="75000"/>
                </a:schemeClr>
              </a:solidFill>
              <a:latin typeface="Garamond" panose="02020404030301010803" pitchFamily="18" charset="0"/>
            </a:endParaRPr>
          </a:p>
        </p:txBody>
      </p:sp>
      <p:pic>
        <p:nvPicPr>
          <p:cNvPr id="2" name="1_3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6888" y="4332288"/>
            <a:ext cx="487362" cy="487362"/>
          </a:xfrm>
          <a:prstGeom prst="rect">
            <a:avLst/>
          </a:prstGeom>
        </p:spPr>
      </p:pic>
    </p:spTree>
    <p:extLst>
      <p:ext uri="{BB962C8B-B14F-4D97-AF65-F5344CB8AC3E}">
        <p14:creationId xmlns:p14="http://schemas.microsoft.com/office/powerpoint/2010/main" val="2120712979"/>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655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2370107" y="264096"/>
            <a:ext cx="6169819" cy="641747"/>
          </a:xfrm>
          <a:noFill/>
          <a:ln/>
          <a:extLst>
            <a:ext uri="{91240B29-F687-4F45-9708-019B960494DF}">
              <a14:hiddenLine xmlns:a14="http://schemas.microsoft.com/office/drawing/2010/main" w="12700">
                <a:solidFill>
                  <a:schemeClr val="tx1"/>
                </a:solidFill>
                <a:miter lim="800000"/>
                <a:headEnd/>
                <a:tailEnd/>
              </a14:hiddenLine>
            </a:ext>
          </a:extLst>
        </p:spPr>
        <p:txBody>
          <a:bodyPr vert="horz" lIns="86916" tIns="42863" rIns="86916" bIns="42863" rtlCol="0" anchor="ctr">
            <a:normAutofit/>
          </a:bodyPr>
          <a:lstStyle/>
          <a:p>
            <a:r>
              <a:rPr lang="en-US" altLang="en-US" dirty="0">
                <a:solidFill>
                  <a:schemeClr val="tx2">
                    <a:lumMod val="75000"/>
                  </a:schemeClr>
                </a:solidFill>
                <a:latin typeface="Garamond" panose="02020404030301010803" pitchFamily="18" charset="0"/>
              </a:rPr>
              <a:t>Rational Choice Theory</a:t>
            </a:r>
          </a:p>
        </p:txBody>
      </p:sp>
      <p:pic>
        <p:nvPicPr>
          <p:cNvPr id="3" name="Picture 2"/>
          <p:cNvPicPr>
            <a:picLocks noChangeAspect="1"/>
          </p:cNvPicPr>
          <p:nvPr/>
        </p:nvPicPr>
        <p:blipFill>
          <a:blip r:embed="rId5"/>
          <a:stretch>
            <a:fillRect/>
          </a:stretch>
        </p:blipFill>
        <p:spPr>
          <a:xfrm>
            <a:off x="1958340" y="1169411"/>
            <a:ext cx="6347460" cy="3268128"/>
          </a:xfrm>
          <a:prstGeom prst="rect">
            <a:avLst/>
          </a:prstGeom>
        </p:spPr>
      </p:pic>
      <p:pic>
        <p:nvPicPr>
          <p:cNvPr id="2" name="1_3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82625" y="4391025"/>
            <a:ext cx="487363" cy="487363"/>
          </a:xfrm>
          <a:prstGeom prst="rect">
            <a:avLst/>
          </a:prstGeom>
        </p:spPr>
      </p:pic>
    </p:spTree>
    <p:extLst>
      <p:ext uri="{BB962C8B-B14F-4D97-AF65-F5344CB8AC3E}">
        <p14:creationId xmlns:p14="http://schemas.microsoft.com/office/powerpoint/2010/main" val="2558563325"/>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098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2370107" y="264096"/>
            <a:ext cx="6169819" cy="641747"/>
          </a:xfrm>
          <a:noFill/>
          <a:ln/>
          <a:extLst>
            <a:ext uri="{91240B29-F687-4F45-9708-019B960494DF}">
              <a14:hiddenLine xmlns:a14="http://schemas.microsoft.com/office/drawing/2010/main" w="12700">
                <a:solidFill>
                  <a:schemeClr val="tx1"/>
                </a:solidFill>
                <a:miter lim="800000"/>
                <a:headEnd/>
                <a:tailEnd/>
              </a14:hiddenLine>
            </a:ext>
          </a:extLst>
        </p:spPr>
        <p:txBody>
          <a:bodyPr vert="horz" lIns="86916" tIns="42863" rIns="86916" bIns="42863" rtlCol="0" anchor="ctr">
            <a:normAutofit/>
          </a:bodyPr>
          <a:lstStyle/>
          <a:p>
            <a:r>
              <a:rPr lang="en-US" altLang="en-US" dirty="0">
                <a:solidFill>
                  <a:schemeClr val="tx2">
                    <a:lumMod val="75000"/>
                  </a:schemeClr>
                </a:solidFill>
                <a:latin typeface="Garamond" panose="02020404030301010803" pitchFamily="18" charset="0"/>
              </a:rPr>
              <a:t>Bounded Rationality</a:t>
            </a:r>
          </a:p>
        </p:txBody>
      </p:sp>
      <p:sp>
        <p:nvSpPr>
          <p:cNvPr id="35843" name="Rectangle 3"/>
          <p:cNvSpPr>
            <a:spLocks noGrp="1" noChangeArrowheads="1"/>
          </p:cNvSpPr>
          <p:nvPr>
            <p:ph type="body" idx="1"/>
          </p:nvPr>
        </p:nvSpPr>
        <p:spPr>
          <a:xfrm>
            <a:off x="1627919" y="985838"/>
            <a:ext cx="7001732" cy="3197542"/>
          </a:xfrm>
          <a:noFill/>
          <a:ln/>
          <a:extLst>
            <a:ext uri="{91240B29-F687-4F45-9708-019B960494DF}">
              <a14:hiddenLine xmlns:a14="http://schemas.microsoft.com/office/drawing/2010/main" w="25400">
                <a:solidFill>
                  <a:schemeClr val="tx1"/>
                </a:solidFill>
                <a:miter lim="800000"/>
                <a:headEnd/>
                <a:tailEnd/>
              </a14:hiddenLine>
            </a:ext>
          </a:extLst>
        </p:spPr>
        <p:txBody>
          <a:bodyPr vert="horz" lIns="82154" tIns="39291" rIns="82154" bIns="39291" rtlCol="0">
            <a:normAutofit fontScale="92500" lnSpcReduction="20000"/>
          </a:bodyPr>
          <a:lstStyle/>
          <a:p>
            <a:pPr lvl="1">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Acknowledges several limitations of UT and RCT as descriptive models of individual choice</a:t>
            </a:r>
            <a:br>
              <a:rPr lang="en-US" altLang="en-US" sz="2200" dirty="0">
                <a:solidFill>
                  <a:schemeClr val="tx2">
                    <a:lumMod val="75000"/>
                  </a:schemeClr>
                </a:solidFill>
                <a:latin typeface="Garamond" panose="02020404030301010803" pitchFamily="18" charset="0"/>
              </a:rPr>
            </a:br>
            <a:endParaRPr lang="en-US" altLang="en-US" sz="2200" dirty="0">
              <a:solidFill>
                <a:schemeClr val="tx2">
                  <a:lumMod val="75000"/>
                </a:schemeClr>
              </a:solidFill>
              <a:latin typeface="Garamond" panose="02020404030301010803" pitchFamily="18" charset="0"/>
            </a:endParaRPr>
          </a:p>
          <a:p>
            <a:pPr lvl="1">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People lack:</a:t>
            </a:r>
            <a:br>
              <a:rPr lang="en-US" altLang="en-US" sz="2200" dirty="0">
                <a:solidFill>
                  <a:schemeClr val="tx2">
                    <a:lumMod val="75000"/>
                  </a:schemeClr>
                </a:solidFill>
                <a:latin typeface="Garamond" panose="02020404030301010803" pitchFamily="18" charset="0"/>
              </a:rPr>
            </a:br>
            <a:endParaRPr lang="en-US" altLang="en-US" sz="2200" dirty="0">
              <a:solidFill>
                <a:schemeClr val="tx2">
                  <a:lumMod val="75000"/>
                </a:schemeClr>
              </a:solidFill>
              <a:latin typeface="Garamond" panose="02020404030301010803" pitchFamily="18" charset="0"/>
            </a:endParaRPr>
          </a:p>
          <a:p>
            <a:pPr lvl="2">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Perfect information of outcomes and probabilities</a:t>
            </a:r>
            <a:br>
              <a:rPr lang="en-US" altLang="en-US" sz="2200" dirty="0">
                <a:solidFill>
                  <a:schemeClr val="tx2">
                    <a:lumMod val="75000"/>
                  </a:schemeClr>
                </a:solidFill>
                <a:latin typeface="Garamond" panose="02020404030301010803" pitchFamily="18" charset="0"/>
              </a:rPr>
            </a:br>
            <a:endParaRPr lang="en-US" altLang="en-US" sz="2200" dirty="0">
              <a:solidFill>
                <a:schemeClr val="tx2">
                  <a:lumMod val="75000"/>
                </a:schemeClr>
              </a:solidFill>
              <a:latin typeface="Garamond" panose="02020404030301010803" pitchFamily="18" charset="0"/>
            </a:endParaRPr>
          </a:p>
          <a:p>
            <a:pPr lvl="2">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Consistent utility functions across domains</a:t>
            </a:r>
            <a:br>
              <a:rPr lang="en-US" altLang="en-US" sz="2200" dirty="0">
                <a:solidFill>
                  <a:schemeClr val="tx2">
                    <a:lumMod val="75000"/>
                  </a:schemeClr>
                </a:solidFill>
                <a:latin typeface="Garamond" panose="02020404030301010803" pitchFamily="18" charset="0"/>
              </a:rPr>
            </a:br>
            <a:endParaRPr lang="en-US" altLang="en-US" sz="2200" dirty="0">
              <a:solidFill>
                <a:schemeClr val="tx2">
                  <a:lumMod val="75000"/>
                </a:schemeClr>
              </a:solidFill>
              <a:latin typeface="Garamond" panose="02020404030301010803" pitchFamily="18" charset="0"/>
            </a:endParaRPr>
          </a:p>
          <a:p>
            <a:pPr lvl="2">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Time and cognitive capabilities to comprehensively enact the prescriptions of UT and RCT</a:t>
            </a:r>
            <a:br>
              <a:rPr lang="en-US" altLang="en-US" sz="2200" dirty="0">
                <a:solidFill>
                  <a:schemeClr val="tx2">
                    <a:lumMod val="75000"/>
                  </a:schemeClr>
                </a:solidFill>
                <a:latin typeface="Garamond" panose="02020404030301010803" pitchFamily="18" charset="0"/>
              </a:rPr>
            </a:br>
            <a:endParaRPr lang="en-US" altLang="en-US" sz="2200" dirty="0">
              <a:solidFill>
                <a:schemeClr val="tx2">
                  <a:lumMod val="75000"/>
                </a:schemeClr>
              </a:solidFill>
              <a:latin typeface="Garamond" panose="02020404030301010803" pitchFamily="18" charset="0"/>
            </a:endParaRPr>
          </a:p>
          <a:p>
            <a:pPr lvl="1">
              <a:buFont typeface="Wingdings" panose="05000000000000000000" pitchFamily="2" charset="2"/>
              <a:buChar char="§"/>
            </a:pPr>
            <a:r>
              <a:rPr lang="en-US" altLang="en-US" sz="2200" dirty="0">
                <a:solidFill>
                  <a:schemeClr val="tx2">
                    <a:lumMod val="75000"/>
                  </a:schemeClr>
                </a:solidFill>
                <a:latin typeface="Garamond" panose="02020404030301010803" pitchFamily="18" charset="0"/>
              </a:rPr>
              <a:t>Experts and everyday decision makers are error-prone</a:t>
            </a:r>
          </a:p>
          <a:p>
            <a:pPr marL="342900" lvl="1" indent="0">
              <a:buNone/>
            </a:pPr>
            <a:endParaRPr lang="en-US" altLang="en-US" sz="2200" dirty="0" smtClean="0">
              <a:solidFill>
                <a:schemeClr val="tx2">
                  <a:lumMod val="75000"/>
                </a:schemeClr>
              </a:solidFill>
              <a:latin typeface="Garamond" panose="02020404030301010803" pitchFamily="18" charset="0"/>
            </a:endParaRPr>
          </a:p>
          <a:p>
            <a:pPr marL="342900" lvl="1" indent="0">
              <a:buNone/>
            </a:pPr>
            <a:endParaRPr lang="en-US" altLang="en-US" sz="1700" dirty="0" smtClean="0">
              <a:solidFill>
                <a:schemeClr val="tx2">
                  <a:lumMod val="75000"/>
                </a:schemeClr>
              </a:solidFill>
              <a:latin typeface="Garamond" panose="02020404030301010803" pitchFamily="18" charset="0"/>
            </a:endParaRPr>
          </a:p>
          <a:p>
            <a:pPr marL="342900" lvl="1" indent="0">
              <a:buNone/>
            </a:pPr>
            <a:endParaRPr lang="en-US" altLang="en-US" sz="1700" dirty="0">
              <a:solidFill>
                <a:schemeClr val="tx2">
                  <a:lumMod val="75000"/>
                </a:schemeClr>
              </a:solidFill>
              <a:latin typeface="Garamond" panose="02020404030301010803" pitchFamily="18" charset="0"/>
            </a:endParaRPr>
          </a:p>
          <a:p>
            <a:pPr marL="342900" lvl="1" indent="0">
              <a:buNone/>
            </a:pPr>
            <a:endParaRPr lang="en-US" altLang="en-US" sz="1700" dirty="0">
              <a:solidFill>
                <a:schemeClr val="tx2">
                  <a:lumMod val="75000"/>
                </a:schemeClr>
              </a:solidFill>
              <a:latin typeface="Garamond" panose="02020404030301010803" pitchFamily="18" charset="0"/>
            </a:endParaRPr>
          </a:p>
          <a:p>
            <a:pPr lvl="1">
              <a:buFont typeface="Wingdings" panose="05000000000000000000" pitchFamily="2" charset="2"/>
              <a:buChar char="§"/>
            </a:pPr>
            <a:endParaRPr lang="en-US" altLang="en-US" sz="1700" dirty="0">
              <a:solidFill>
                <a:schemeClr val="tx2">
                  <a:lumMod val="75000"/>
                </a:schemeClr>
              </a:solidFill>
              <a:latin typeface="Garamond" panose="02020404030301010803" pitchFamily="18" charset="0"/>
            </a:endParaRPr>
          </a:p>
        </p:txBody>
      </p:sp>
      <p:pic>
        <p:nvPicPr>
          <p:cNvPr id="2" name="1_3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2288" y="4467225"/>
            <a:ext cx="487362" cy="487363"/>
          </a:xfrm>
          <a:prstGeom prst="rect">
            <a:avLst/>
          </a:prstGeom>
        </p:spPr>
      </p:pic>
    </p:spTree>
    <p:extLst>
      <p:ext uri="{BB962C8B-B14F-4D97-AF65-F5344CB8AC3E}">
        <p14:creationId xmlns:p14="http://schemas.microsoft.com/office/powerpoint/2010/main" val="193313532"/>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484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lstStyle/>
          <a:p>
            <a:r>
              <a:rPr lang="en-US" altLang="en-US" dirty="0" smtClean="0">
                <a:latin typeface="Garamond" panose="02020404030301010803" pitchFamily="18" charset="0"/>
                <a:ea typeface="ＭＳ Ｐゴシック" panose="020B0600070205080204" pitchFamily="34" charset="-128"/>
              </a:rPr>
              <a:t>Cognitive Bias in Decision Making</a:t>
            </a:r>
          </a:p>
        </p:txBody>
      </p:sp>
      <p:sp>
        <p:nvSpPr>
          <p:cNvPr id="21506" name="Content Placeholder 2"/>
          <p:cNvSpPr>
            <a:spLocks noGrp="1"/>
          </p:cNvSpPr>
          <p:nvPr>
            <p:ph idx="1"/>
          </p:nvPr>
        </p:nvSpPr>
        <p:spPr>
          <a:xfrm>
            <a:off x="1671638" y="812223"/>
            <a:ext cx="7150893" cy="2855733"/>
          </a:xfrm>
        </p:spPr>
        <p:txBody>
          <a:bodyPr>
            <a:noAutofit/>
          </a:bodyPr>
          <a:lstStyle/>
          <a:p>
            <a:pPr>
              <a:buFont typeface="Wingdings" panose="05000000000000000000" pitchFamily="2" charset="2"/>
              <a:buChar char="§"/>
            </a:pPr>
            <a:r>
              <a:rPr lang="en-US" altLang="en-US" b="0" dirty="0">
                <a:latin typeface="Garamond" panose="02020404030301010803" pitchFamily="18" charset="0"/>
                <a:ea typeface="ＭＳ Ｐゴシック" panose="020B0600070205080204" pitchFamily="34" charset="-128"/>
              </a:rPr>
              <a:t>Cognitive </a:t>
            </a:r>
            <a:r>
              <a:rPr lang="en-US" altLang="en-US" b="0" dirty="0" smtClean="0">
                <a:latin typeface="Garamond" panose="02020404030301010803" pitchFamily="18" charset="0"/>
                <a:ea typeface="ＭＳ Ｐゴシック" panose="020B0600070205080204" pitchFamily="34" charset="-128"/>
              </a:rPr>
              <a:t>Biases are “Mental </a:t>
            </a:r>
            <a:r>
              <a:rPr lang="en-US" altLang="en-US" b="0" dirty="0">
                <a:latin typeface="Garamond" panose="02020404030301010803" pitchFamily="18" charset="0"/>
                <a:ea typeface="ＭＳ Ｐゴシック" panose="020B0600070205080204" pitchFamily="34" charset="-128"/>
              </a:rPr>
              <a:t>shortcut” </a:t>
            </a:r>
            <a:r>
              <a:rPr lang="en-US" altLang="en-US" b="0" dirty="0" smtClean="0">
                <a:latin typeface="Garamond" panose="02020404030301010803" pitchFamily="18" charset="0"/>
                <a:ea typeface="ＭＳ Ｐゴシック" panose="020B0600070205080204" pitchFamily="34" charset="-128"/>
              </a:rPr>
              <a:t>used </a:t>
            </a:r>
            <a:r>
              <a:rPr lang="en-US" altLang="en-US" b="0" dirty="0">
                <a:latin typeface="Garamond" panose="02020404030301010803" pitchFamily="18" charset="0"/>
                <a:ea typeface="ＭＳ Ｐゴシック" panose="020B0600070205080204" pitchFamily="34" charset="-128"/>
              </a:rPr>
              <a:t>in judgment and decision </a:t>
            </a:r>
            <a:r>
              <a:rPr lang="en-US" altLang="en-US" b="0" dirty="0" smtClean="0">
                <a:latin typeface="Garamond" panose="02020404030301010803" pitchFamily="18" charset="0"/>
                <a:ea typeface="ＭＳ Ｐゴシック" panose="020B0600070205080204" pitchFamily="34" charset="-128"/>
              </a:rPr>
              <a:t>making</a:t>
            </a:r>
          </a:p>
          <a:p>
            <a:pPr eaLnBrk="1" hangingPunct="1">
              <a:buFont typeface="Wingdings" panose="05000000000000000000" pitchFamily="2" charset="2"/>
              <a:buChar char="§"/>
            </a:pPr>
            <a:endParaRPr lang="en-US" altLang="en-US" b="0" dirty="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b="0" dirty="0" smtClean="0">
                <a:latin typeface="Garamond" panose="02020404030301010803" pitchFamily="18" charset="0"/>
                <a:ea typeface="ＭＳ Ｐゴシック" panose="020B0600070205080204" pitchFamily="34" charset="-128"/>
              </a:rPr>
              <a:t>Usually involves </a:t>
            </a:r>
            <a:r>
              <a:rPr lang="en-US" altLang="en-US" b="0" dirty="0">
                <a:latin typeface="Garamond" panose="02020404030301010803" pitchFamily="18" charset="0"/>
                <a:ea typeface="ＭＳ Ｐゴシック" panose="020B0600070205080204" pitchFamily="34" charset="-128"/>
              </a:rPr>
              <a:t>focusing on one aspect of a complex problem and ignoring others.</a:t>
            </a:r>
            <a:r>
              <a:rPr lang="en-US" altLang="en-US" b="0" dirty="0" smtClean="0">
                <a:latin typeface="Garamond" panose="02020404030301010803" pitchFamily="18" charset="0"/>
                <a:ea typeface="ＭＳ Ｐゴシック" panose="020B0600070205080204" pitchFamily="34" charset="-128"/>
              </a:rPr>
              <a:t/>
            </a:r>
            <a:br>
              <a:rPr lang="en-US" altLang="en-US" b="0" dirty="0" smtClean="0">
                <a:latin typeface="Garamond" panose="02020404030301010803" pitchFamily="18" charset="0"/>
                <a:ea typeface="ＭＳ Ｐゴシック" panose="020B0600070205080204" pitchFamily="34" charset="-128"/>
              </a:rPr>
            </a:br>
            <a:endParaRPr lang="en-US" altLang="en-US" b="0" dirty="0">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b="0" dirty="0">
                <a:solidFill>
                  <a:srgbClr val="002060"/>
                </a:solidFill>
                <a:latin typeface="Garamond" panose="02020404030301010803" pitchFamily="18" charset="0"/>
                <a:ea typeface="ＭＳ Ｐゴシック" panose="020B0600070205080204" pitchFamily="34" charset="-128"/>
              </a:rPr>
              <a:t>Essential for living in an uncertain </a:t>
            </a:r>
            <a:r>
              <a:rPr lang="en-US" altLang="en-US" b="0" dirty="0" smtClean="0">
                <a:solidFill>
                  <a:srgbClr val="002060"/>
                </a:solidFill>
                <a:latin typeface="Garamond" panose="02020404030301010803" pitchFamily="18" charset="0"/>
                <a:ea typeface="ＭＳ Ｐゴシック" panose="020B0600070205080204" pitchFamily="34" charset="-128"/>
              </a:rPr>
              <a:t>world</a:t>
            </a:r>
            <a:br>
              <a:rPr lang="en-US" altLang="en-US" b="0" dirty="0" smtClean="0">
                <a:solidFill>
                  <a:srgbClr val="002060"/>
                </a:solidFill>
                <a:latin typeface="Garamond" panose="02020404030301010803" pitchFamily="18" charset="0"/>
                <a:ea typeface="ＭＳ Ｐゴシック" panose="020B0600070205080204" pitchFamily="34" charset="-128"/>
              </a:rPr>
            </a:br>
            <a:endParaRPr lang="en-US" altLang="en-US" b="0" dirty="0">
              <a:solidFill>
                <a:srgbClr val="002060"/>
              </a:solidFill>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b="0" dirty="0">
                <a:solidFill>
                  <a:srgbClr val="002060"/>
                </a:solidFill>
                <a:latin typeface="Garamond" panose="02020404030301010803" pitchFamily="18" charset="0"/>
                <a:ea typeface="ＭＳ Ｐゴシック" panose="020B0600070205080204" pitchFamily="34" charset="-128"/>
              </a:rPr>
              <a:t>But they can lead to faulty beliefs and suboptimal </a:t>
            </a:r>
            <a:r>
              <a:rPr lang="en-US" altLang="en-US" b="0" dirty="0" smtClean="0">
                <a:solidFill>
                  <a:srgbClr val="002060"/>
                </a:solidFill>
                <a:latin typeface="Garamond" panose="02020404030301010803" pitchFamily="18" charset="0"/>
                <a:ea typeface="ＭＳ Ｐゴシック" panose="020B0600070205080204" pitchFamily="34" charset="-128"/>
              </a:rPr>
              <a:t>decisions</a:t>
            </a:r>
            <a:br>
              <a:rPr lang="en-US" altLang="en-US" b="0" dirty="0" smtClean="0">
                <a:solidFill>
                  <a:srgbClr val="002060"/>
                </a:solidFill>
                <a:latin typeface="Garamond" panose="02020404030301010803" pitchFamily="18" charset="0"/>
                <a:ea typeface="ＭＳ Ｐゴシック" panose="020B0600070205080204" pitchFamily="34" charset="-128"/>
              </a:rPr>
            </a:br>
            <a:endParaRPr lang="en-US" altLang="en-US" b="0" dirty="0">
              <a:solidFill>
                <a:srgbClr val="002060"/>
              </a:solidFill>
              <a:latin typeface="Garamond" panose="02020404030301010803" pitchFamily="18" charset="0"/>
              <a:ea typeface="ＭＳ Ｐゴシック" panose="020B0600070205080204" pitchFamily="34" charset="-128"/>
            </a:endParaRPr>
          </a:p>
          <a:p>
            <a:pPr>
              <a:buFont typeface="Wingdings" panose="05000000000000000000" pitchFamily="2" charset="2"/>
              <a:buChar char="§"/>
            </a:pPr>
            <a:r>
              <a:rPr lang="en-US" altLang="en-US" b="0" dirty="0">
                <a:solidFill>
                  <a:srgbClr val="002060"/>
                </a:solidFill>
                <a:latin typeface="Garamond" panose="02020404030301010803" pitchFamily="18" charset="0"/>
                <a:ea typeface="ＭＳ Ｐゴシック" panose="020B0600070205080204" pitchFamily="34" charset="-128"/>
              </a:rPr>
              <a:t>By looking at errors and biases, we can learn how people are reasoning under uncertainty</a:t>
            </a:r>
          </a:p>
        </p:txBody>
      </p:sp>
      <p:pic>
        <p:nvPicPr>
          <p:cNvPr id="2" name="1_3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825" y="4525963"/>
            <a:ext cx="487363" cy="487362"/>
          </a:xfrm>
          <a:prstGeom prst="rect">
            <a:avLst/>
          </a:prstGeom>
        </p:spPr>
      </p:pic>
    </p:spTree>
    <p:extLst>
      <p:ext uri="{BB962C8B-B14F-4D97-AF65-F5344CB8AC3E}">
        <p14:creationId xmlns:p14="http://schemas.microsoft.com/office/powerpoint/2010/main" val="23357804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308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373652" y="121444"/>
            <a:ext cx="5175362" cy="678656"/>
          </a:xfrm>
        </p:spPr>
        <p:txBody>
          <a:bodyPr/>
          <a:lstStyle/>
          <a:p>
            <a:pPr eaLnBrk="1" hangingPunct="1"/>
            <a:r>
              <a:rPr lang="en-US" altLang="en-US" dirty="0" smtClean="0">
                <a:latin typeface="Garamond" panose="02020404030301010803" pitchFamily="18" charset="0"/>
                <a:ea typeface="ＭＳ Ｐゴシック" panose="020B0600070205080204" pitchFamily="34" charset="-128"/>
              </a:rPr>
              <a:t>Few Well-known Cognitive Biases  </a:t>
            </a:r>
          </a:p>
        </p:txBody>
      </p:sp>
      <p:sp>
        <p:nvSpPr>
          <p:cNvPr id="21506" name="Content Placeholder 2"/>
          <p:cNvSpPr>
            <a:spLocks noGrp="1"/>
          </p:cNvSpPr>
          <p:nvPr>
            <p:ph idx="1"/>
          </p:nvPr>
        </p:nvSpPr>
        <p:spPr>
          <a:xfrm>
            <a:off x="1984904" y="1138238"/>
            <a:ext cx="6871229" cy="2855733"/>
          </a:xfrm>
        </p:spPr>
        <p:txBody>
          <a:bodyPr>
            <a:normAutofit/>
          </a:bodyPr>
          <a:lstStyle/>
          <a:p>
            <a:pPr marL="0" indent="0">
              <a:buNone/>
            </a:pPr>
            <a:r>
              <a:rPr lang="en-US" altLang="en-US" b="0" dirty="0" smtClean="0">
                <a:latin typeface="Garamond" panose="02020404030301010803" pitchFamily="18" charset="0"/>
                <a:ea typeface="ＭＳ Ｐゴシック" panose="020B0600070205080204" pitchFamily="34" charset="-128"/>
              </a:rPr>
              <a:t>The following cognitive biases are briefly examined in this </a:t>
            </a:r>
            <a:r>
              <a:rPr lang="en-US" altLang="en-US" b="0" dirty="0">
                <a:latin typeface="Garamond" panose="02020404030301010803" pitchFamily="18" charset="0"/>
                <a:ea typeface="ＭＳ Ｐゴシック" panose="020B0600070205080204" pitchFamily="34" charset="-128"/>
              </a:rPr>
              <a:t>presentation. Click </a:t>
            </a:r>
            <a:r>
              <a:rPr lang="en-US" altLang="en-US" b="0" dirty="0">
                <a:latin typeface="Garamond" panose="02020404030301010803" pitchFamily="18" charset="0"/>
                <a:ea typeface="ＭＳ Ｐゴシック" panose="020B0600070205080204" pitchFamily="34" charset="-128"/>
                <a:hlinkClick r:id="rId5"/>
              </a:rPr>
              <a:t>here</a:t>
            </a:r>
            <a:r>
              <a:rPr lang="en-US" altLang="en-US" b="0" dirty="0">
                <a:latin typeface="Garamond" panose="02020404030301010803" pitchFamily="18" charset="0"/>
                <a:ea typeface="ＭＳ Ｐゴシック" panose="020B0600070205080204" pitchFamily="34" charset="-128"/>
              </a:rPr>
              <a:t> </a:t>
            </a:r>
            <a:r>
              <a:rPr lang="en-US" altLang="en-US" b="0" dirty="0" smtClean="0">
                <a:latin typeface="Garamond" panose="02020404030301010803" pitchFamily="18" charset="0"/>
                <a:ea typeface="ＭＳ Ｐゴシック" panose="020B0600070205080204" pitchFamily="34" charset="-128"/>
              </a:rPr>
              <a:t>to see </a:t>
            </a:r>
            <a:r>
              <a:rPr lang="en-US" altLang="en-US" b="0" dirty="0">
                <a:latin typeface="Garamond" panose="02020404030301010803" pitchFamily="18" charset="0"/>
                <a:ea typeface="ＭＳ Ｐゴシック" panose="020B0600070205080204" pitchFamily="34" charset="-128"/>
              </a:rPr>
              <a:t>a more comprehensive list of cognitive biases</a:t>
            </a:r>
          </a:p>
          <a:p>
            <a:pPr marL="0" indent="0" eaLnBrk="1" hangingPunct="1">
              <a:buNone/>
            </a:pPr>
            <a:endParaRPr lang="en-US" altLang="en-US" b="0" dirty="0" smtClean="0">
              <a:latin typeface="Garamond" panose="02020404030301010803" pitchFamily="18" charset="0"/>
              <a:ea typeface="ＭＳ Ｐゴシック" panose="020B0600070205080204" pitchFamily="34" charset="-128"/>
            </a:endParaRPr>
          </a:p>
          <a:p>
            <a:pPr eaLnBrk="1" hangingPunct="1">
              <a:buFont typeface="Wingdings" panose="05000000000000000000" pitchFamily="2" charset="2"/>
              <a:buChar char="§"/>
            </a:pPr>
            <a:r>
              <a:rPr lang="en-US" altLang="en-US" b="0" dirty="0" smtClean="0">
                <a:latin typeface="Garamond" panose="02020404030301010803" pitchFamily="18" charset="0"/>
                <a:ea typeface="ＭＳ Ｐゴシック" panose="020B0600070205080204" pitchFamily="34" charset="-128"/>
              </a:rPr>
              <a:t>Availability Bias</a:t>
            </a:r>
          </a:p>
          <a:p>
            <a:pPr>
              <a:buFont typeface="Wingdings" panose="05000000000000000000" pitchFamily="2" charset="2"/>
              <a:buChar char="§"/>
            </a:pPr>
            <a:r>
              <a:rPr lang="en-US" altLang="en-US" b="0" dirty="0" smtClean="0">
                <a:latin typeface="Garamond" panose="02020404030301010803" pitchFamily="18" charset="0"/>
                <a:ea typeface="ＭＳ Ｐゴシック" panose="020B0600070205080204" pitchFamily="34" charset="-128"/>
              </a:rPr>
              <a:t>Anchoring &amp; Adjustment Bias</a:t>
            </a:r>
          </a:p>
          <a:p>
            <a:pPr>
              <a:buFont typeface="Wingdings" panose="05000000000000000000" pitchFamily="2" charset="2"/>
              <a:buChar char="§"/>
            </a:pPr>
            <a:r>
              <a:rPr lang="en-US" altLang="en-US" b="0" dirty="0" smtClean="0">
                <a:latin typeface="Garamond" panose="02020404030301010803" pitchFamily="18" charset="0"/>
                <a:ea typeface="ＭＳ Ｐゴシック" panose="020B0600070205080204" pitchFamily="34" charset="-128"/>
              </a:rPr>
              <a:t>Representativeness Bias</a:t>
            </a:r>
          </a:p>
          <a:p>
            <a:pPr>
              <a:buFont typeface="Wingdings" panose="05000000000000000000" pitchFamily="2" charset="2"/>
              <a:buChar char="§"/>
            </a:pPr>
            <a:r>
              <a:rPr lang="en-US" altLang="en-US" b="0" dirty="0">
                <a:latin typeface="Garamond" panose="02020404030301010803" pitchFamily="18" charset="0"/>
                <a:ea typeface="ＭＳ Ｐゴシック" panose="020B0600070205080204" pitchFamily="34" charset="-128"/>
              </a:rPr>
              <a:t>Confirmation </a:t>
            </a:r>
            <a:r>
              <a:rPr lang="en-US" altLang="en-US" b="0" dirty="0" smtClean="0">
                <a:latin typeface="Garamond" panose="02020404030301010803" pitchFamily="18" charset="0"/>
                <a:ea typeface="ＭＳ Ｐゴシック" panose="020B0600070205080204" pitchFamily="34" charset="-128"/>
              </a:rPr>
              <a:t>Bias</a:t>
            </a:r>
          </a:p>
          <a:p>
            <a:pPr marL="0" indent="0">
              <a:buNone/>
            </a:pPr>
            <a:endParaRPr lang="en-US" altLang="en-US" b="0" dirty="0" smtClean="0">
              <a:latin typeface="Garamond" panose="02020404030301010803" pitchFamily="18" charset="0"/>
              <a:ea typeface="ＭＳ Ｐゴシック" panose="020B0600070205080204" pitchFamily="34" charset="-128"/>
            </a:endParaRPr>
          </a:p>
          <a:p>
            <a:pPr marL="0" indent="0">
              <a:buNone/>
            </a:pPr>
            <a:endParaRPr lang="en-US" altLang="en-US" b="0" dirty="0" smtClean="0">
              <a:latin typeface="Garamond" panose="02020404030301010803" pitchFamily="18" charset="0"/>
              <a:ea typeface="ＭＳ Ｐゴシック" panose="020B0600070205080204" pitchFamily="34" charset="-128"/>
            </a:endParaRPr>
          </a:p>
          <a:p>
            <a:pPr eaLnBrk="1" hangingPunct="1">
              <a:buFont typeface="Wingdings" panose="05000000000000000000" pitchFamily="2" charset="2"/>
              <a:buChar char="§"/>
            </a:pPr>
            <a:endParaRPr lang="en-US" altLang="en-US" sz="1800" b="0" dirty="0">
              <a:latin typeface="Garamond" panose="02020404030301010803" pitchFamily="18" charset="0"/>
              <a:ea typeface="ＭＳ Ｐゴシック" panose="020B0600070205080204" pitchFamily="34" charset="-128"/>
            </a:endParaRPr>
          </a:p>
          <a:p>
            <a:pPr marL="0" indent="0">
              <a:buNone/>
            </a:pPr>
            <a:endParaRPr lang="en-US" altLang="en-US" sz="1800" b="0" dirty="0">
              <a:solidFill>
                <a:srgbClr val="002060"/>
              </a:solidFill>
              <a:latin typeface="Garamond" panose="02020404030301010803" pitchFamily="18" charset="0"/>
              <a:ea typeface="ＭＳ Ｐゴシック" panose="020B0600070205080204" pitchFamily="34" charset="-128"/>
            </a:endParaRPr>
          </a:p>
        </p:txBody>
      </p:sp>
      <p:pic>
        <p:nvPicPr>
          <p:cNvPr id="2" name="1_3_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60363" y="4484688"/>
            <a:ext cx="487362" cy="487362"/>
          </a:xfrm>
          <a:prstGeom prst="rect">
            <a:avLst/>
          </a:prstGeom>
        </p:spPr>
      </p:pic>
    </p:spTree>
    <p:extLst>
      <p:ext uri="{BB962C8B-B14F-4D97-AF65-F5344CB8AC3E}">
        <p14:creationId xmlns:p14="http://schemas.microsoft.com/office/powerpoint/2010/main" val="19682232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34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9214</TotalTime>
  <Words>2775</Words>
  <Application>Microsoft Office PowerPoint</Application>
  <PresentationFormat>On-screen Show (16:9)</PresentationFormat>
  <Paragraphs>170</Paragraphs>
  <Slides>21</Slides>
  <Notes>21</Notes>
  <HiddenSlides>0</HiddenSlides>
  <MMClips>17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ＭＳ Ｐゴシック</vt:lpstr>
      <vt:lpstr>Arial</vt:lpstr>
      <vt:lpstr>Arial Black</vt:lpstr>
      <vt:lpstr>Calibri</vt:lpstr>
      <vt:lpstr>Garamond</vt:lpstr>
      <vt:lpstr>Wingdings</vt:lpstr>
      <vt:lpstr>Office Theme</vt:lpstr>
      <vt:lpstr>Cognitive Biases in Decision Making</vt:lpstr>
      <vt:lpstr> “A point of view can be a dangerous luxury when substituted for insight and understanding.”           Marshall McLuhan     </vt:lpstr>
      <vt:lpstr>Decision Theories</vt:lpstr>
      <vt:lpstr>Rational Choice Theory</vt:lpstr>
      <vt:lpstr>Utility Theory</vt:lpstr>
      <vt:lpstr>Rational Choice Theory</vt:lpstr>
      <vt:lpstr>Bounded Rationality</vt:lpstr>
      <vt:lpstr>Cognitive Bias in Decision Making</vt:lpstr>
      <vt:lpstr>Few Well-known Cognitive Biases  </vt:lpstr>
      <vt:lpstr>Availability Bias</vt:lpstr>
      <vt:lpstr>Availability Bias: Example</vt:lpstr>
      <vt:lpstr>Availability Bias: Example</vt:lpstr>
      <vt:lpstr>Anchoring &amp; Adjustment Bias</vt:lpstr>
      <vt:lpstr>Anchoring &amp; Adjustment Bias: Example</vt:lpstr>
      <vt:lpstr>Anchoring &amp; Adjustment Bias: Example</vt:lpstr>
      <vt:lpstr>Representativeness Bias</vt:lpstr>
      <vt:lpstr>Representativeness Bias</vt:lpstr>
      <vt:lpstr>Confirmation Bias</vt:lpstr>
      <vt:lpstr>Confirmation Bias</vt:lpstr>
      <vt:lpstr> “People put a lot less effort into picking apart evidence that confirms what they already believe.”          Peter Watts, Echopraxia    </vt:lpstr>
      <vt:lpstr>Using Analytics to Avoid Cognitive Biases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163</cp:revision>
  <dcterms:created xsi:type="dcterms:W3CDTF">2016-02-11T18:06:46Z</dcterms:created>
  <dcterms:modified xsi:type="dcterms:W3CDTF">2018-10-02T15:30:31Z</dcterms:modified>
</cp:coreProperties>
</file>

<file path=docProps/thumbnail.jpeg>
</file>